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60" r:id="rId3"/>
    <p:sldId id="257" r:id="rId4"/>
    <p:sldId id="263" r:id="rId5"/>
    <p:sldId id="267" r:id="rId6"/>
    <p:sldId id="268" r:id="rId7"/>
    <p:sldId id="264" r:id="rId8"/>
    <p:sldId id="266" r:id="rId9"/>
    <p:sldId id="269" r:id="rId10"/>
    <p:sldId id="270" r:id="rId11"/>
    <p:sldId id="271" r:id="rId12"/>
    <p:sldId id="272" r:id="rId13"/>
    <p:sldId id="273" r:id="rId14"/>
    <p:sldId id="258" r:id="rId15"/>
    <p:sldId id="274" r:id="rId16"/>
    <p:sldId id="275" r:id="rId17"/>
  </p:sldIdLst>
  <p:sldSz cx="9144000" cy="5143500" type="screen16x9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17"/>
    <a:srgbClr val="CE0F1D"/>
    <a:srgbClr val="595959"/>
    <a:srgbClr val="EEECE1"/>
    <a:srgbClr val="C31F39"/>
    <a:srgbClr val="C60C30"/>
    <a:srgbClr val="6C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3" autoAdjust="0"/>
    <p:restoredTop sz="94915" autoAdjust="0"/>
  </p:normalViewPr>
  <p:slideViewPr>
    <p:cSldViewPr snapToGrid="0">
      <p:cViewPr varScale="1">
        <p:scale>
          <a:sx n="114" d="100"/>
          <a:sy n="114" d="100"/>
        </p:scale>
        <p:origin x="168" y="1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0AEFD-55DA-4050-AC40-2A5EF22CEDC0}" type="datetimeFigureOut">
              <a:rPr lang="en-GB" smtClean="0"/>
              <a:pPr/>
              <a:t>15/12/2020</a:t>
            </a:fld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5B2DD-4CC9-4DB1-8AFE-8F5203309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6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17586-F0DD-45B0-804B-8502AC5FF327}" type="datetimeFigureOut">
              <a:rPr lang="et-EE" smtClean="0"/>
              <a:pPr/>
              <a:t>15.12.20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D313D-260F-4282-B1E6-F6C5ED832C4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405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 descr="EHPV LOGO-01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24865" y="453762"/>
            <a:ext cx="1080389" cy="369972"/>
          </a:xfrm>
          <a:prstGeom prst="rect">
            <a:avLst/>
          </a:prstGeom>
        </p:spPr>
      </p:pic>
      <p:sp>
        <p:nvSpPr>
          <p:cNvPr id="6" name="Pealkiri 1"/>
          <p:cNvSpPr txBox="1">
            <a:spLocks/>
          </p:cNvSpPr>
          <p:nvPr userDrawn="1"/>
        </p:nvSpPr>
        <p:spPr>
          <a:xfrm>
            <a:off x="570672" y="1986141"/>
            <a:ext cx="7296811" cy="56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Klõpsake tiitlilaadi muutmiseks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16106" y="2636699"/>
            <a:ext cx="5486583" cy="1419662"/>
          </a:xfr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i="1">
                <a:solidFill>
                  <a:srgbClr val="6C737A"/>
                </a:solidFill>
                <a:latin typeface="Neo Sans Pro" pitchFamily="34" charset="0"/>
              </a:defRPr>
            </a:lvl1pPr>
          </a:lstStyle>
          <a:p>
            <a:pPr lvl="0"/>
            <a:r>
              <a:rPr lang="en-US" noProof="0" dirty="0"/>
              <a:t>Add subtitle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2355726"/>
            <a:ext cx="8424936" cy="2022872"/>
          </a:xfrm>
        </p:spPr>
        <p:txBody>
          <a:bodyPr/>
          <a:lstStyle>
            <a:lvl1pPr>
              <a:buClr>
                <a:srgbClr val="C31F39"/>
              </a:buClr>
              <a:buSzPct val="59000"/>
              <a:buFont typeface="Wingdings" pitchFamily="2" charset="2"/>
              <a:buChar char="§"/>
              <a:defRPr sz="20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12000">
              <a:lnSpc>
                <a:spcPct val="150000"/>
              </a:lnSpc>
              <a:buSzPct val="60000"/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64000">
              <a:buSzPct val="70000"/>
              <a:buFontTx/>
              <a:buBlip>
                <a:blip r:embed="rId2"/>
              </a:buBlip>
              <a:defRPr sz="12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116000">
              <a:defRPr sz="10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32000">
              <a:defRPr sz="8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888449"/>
            <a:ext cx="6912768" cy="256544"/>
          </a:xfrm>
        </p:spPr>
        <p:txBody>
          <a:bodyPr>
            <a:noAutofit/>
          </a:bodyPr>
          <a:lstStyle>
            <a:lvl1pPr marL="0" indent="0">
              <a:buNone/>
              <a:defRPr sz="1200" i="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GB" noProof="0" dirty="0"/>
              <a:t>Add presenter name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309787"/>
            <a:ext cx="6912768" cy="280217"/>
          </a:xfr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i="1">
                <a:solidFill>
                  <a:srgbClr val="6C737A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noProof="0" dirty="0"/>
              <a:t>Add subtitle</a:t>
            </a:r>
          </a:p>
        </p:txBody>
      </p:sp>
      <p:pic>
        <p:nvPicPr>
          <p:cNvPr id="15" name="Pilt 14" descr="AdobeStock_108347960 [Converted]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51918" cy="84355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707356"/>
            <a:ext cx="7296811" cy="56825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pic>
        <p:nvPicPr>
          <p:cNvPr id="11" name="Pilt 10" descr="EHPV LOGO-01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24865" y="453762"/>
            <a:ext cx="1080389" cy="369972"/>
          </a:xfrm>
          <a:prstGeom prst="rect">
            <a:avLst/>
          </a:prstGeom>
        </p:spPr>
      </p:pic>
      <p:sp>
        <p:nvSpPr>
          <p:cNvPr id="12" name="Ristkülik 11"/>
          <p:cNvSpPr/>
          <p:nvPr userDrawn="1"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94789" y="3057804"/>
            <a:ext cx="6912768" cy="1386154"/>
          </a:xfrm>
        </p:spPr>
        <p:txBody>
          <a:bodyPr anchor="t">
            <a:noAutofit/>
          </a:bodyPr>
          <a:lstStyle>
            <a:lvl1pPr algn="l">
              <a:defRPr sz="2800" b="1" cap="all" spc="0" baseline="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94789" y="2355726"/>
            <a:ext cx="6291022" cy="639086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pic>
        <p:nvPicPr>
          <p:cNvPr id="12" name="Pilt 11" descr="AdobeStock_108347960 [Converted]-01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1918" cy="843558"/>
          </a:xfrm>
          <a:prstGeom prst="rect">
            <a:avLst/>
          </a:prstGeom>
        </p:spPr>
      </p:pic>
      <p:pic>
        <p:nvPicPr>
          <p:cNvPr id="9" name="Pilt 8" descr="EHPV LOGO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24865" y="453762"/>
            <a:ext cx="1080389" cy="369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>
            <a:spLocks noGrp="1"/>
          </p:cNvSpPr>
          <p:nvPr>
            <p:ph type="title"/>
          </p:nvPr>
        </p:nvSpPr>
        <p:spPr>
          <a:xfrm>
            <a:off x="467544" y="707356"/>
            <a:ext cx="7296811" cy="568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6" name="Ristkülik 5"/>
          <p:cNvSpPr/>
          <p:nvPr userDrawn="1"/>
        </p:nvSpPr>
        <p:spPr>
          <a:xfrm>
            <a:off x="575048" y="1275605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isu kohatäide 2"/>
          <p:cNvSpPr>
            <a:spLocks noGrp="1"/>
          </p:cNvSpPr>
          <p:nvPr>
            <p:ph idx="1"/>
          </p:nvPr>
        </p:nvSpPr>
        <p:spPr>
          <a:xfrm>
            <a:off x="520638" y="1777588"/>
            <a:ext cx="3467326" cy="2481745"/>
          </a:xfrm>
        </p:spPr>
        <p:txBody>
          <a:bodyPr/>
          <a:lstStyle>
            <a:lvl1pPr>
              <a:buClr>
                <a:srgbClr val="C31F39"/>
              </a:buClr>
              <a:buSzPct val="59000"/>
              <a:buFont typeface="Wingdings" pitchFamily="2" charset="2"/>
              <a:buChar char="§"/>
              <a:defRPr sz="18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12000">
              <a:buSzPct val="60000"/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64000">
              <a:buSzPct val="70000"/>
              <a:buFontTx/>
              <a:buBlip>
                <a:blip r:embed="rId2"/>
              </a:buBlip>
              <a:defRPr sz="12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116000">
              <a:defRPr sz="10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32000">
              <a:defRPr sz="800">
                <a:solidFill>
                  <a:srgbClr val="595959"/>
                </a:solidFill>
                <a:latin typeface="Neo Sans Pro" pitchFamily="34" charset="0"/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4" name="Sisu kohatäide 2"/>
          <p:cNvSpPr>
            <a:spLocks noGrp="1"/>
          </p:cNvSpPr>
          <p:nvPr>
            <p:ph idx="10"/>
          </p:nvPr>
        </p:nvSpPr>
        <p:spPr>
          <a:xfrm>
            <a:off x="4211960" y="1777588"/>
            <a:ext cx="3467326" cy="2481745"/>
          </a:xfrm>
        </p:spPr>
        <p:txBody>
          <a:bodyPr/>
          <a:lstStyle>
            <a:lvl1pPr>
              <a:buClr>
                <a:srgbClr val="C31F39"/>
              </a:buClr>
              <a:buSzPct val="59000"/>
              <a:buFont typeface="Wingdings" pitchFamily="2" charset="2"/>
              <a:buChar char="§"/>
              <a:defRPr sz="18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12000">
              <a:buSzPct val="60000"/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64000">
              <a:buSzPct val="70000"/>
              <a:buFontTx/>
              <a:buBlip>
                <a:blip r:embed="rId2"/>
              </a:buBlip>
              <a:defRPr sz="12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116000">
              <a:defRPr sz="10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440000">
              <a:defRPr sz="8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pic>
        <p:nvPicPr>
          <p:cNvPr id="8" name="Pilt 7" descr="EHPV LOGO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24865" y="453762"/>
            <a:ext cx="1080389" cy="369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 descr="AdobeStock_108347960 [Converted]-01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1918" cy="843558"/>
          </a:xfrm>
          <a:prstGeom prst="rect">
            <a:avLst/>
          </a:prstGeom>
        </p:spPr>
      </p:pic>
      <p:sp>
        <p:nvSpPr>
          <p:cNvPr id="16" name="Pealkiri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7296811" cy="568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7" name="Ristkülik 6"/>
          <p:cNvSpPr/>
          <p:nvPr userDrawn="1"/>
        </p:nvSpPr>
        <p:spPr>
          <a:xfrm>
            <a:off x="575048" y="1275605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isu kohatäide 2"/>
          <p:cNvSpPr>
            <a:spLocks noGrp="1"/>
          </p:cNvSpPr>
          <p:nvPr>
            <p:ph idx="1"/>
          </p:nvPr>
        </p:nvSpPr>
        <p:spPr>
          <a:xfrm>
            <a:off x="520638" y="1777588"/>
            <a:ext cx="3467326" cy="2481745"/>
          </a:xfrm>
        </p:spPr>
        <p:txBody>
          <a:bodyPr/>
          <a:lstStyle>
            <a:lvl1pPr>
              <a:buClr>
                <a:srgbClr val="C31F39"/>
              </a:buClr>
              <a:buSzPct val="59000"/>
              <a:buFont typeface="Wingdings" pitchFamily="2" charset="2"/>
              <a:buChar char="§"/>
              <a:defRPr sz="18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12000">
              <a:buSzPct val="60000"/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64000">
              <a:buSzPct val="70000"/>
              <a:buFontTx/>
              <a:buBlip>
                <a:blip r:embed="rId3"/>
              </a:buBlip>
              <a:defRPr sz="12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116000">
              <a:defRPr sz="10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32000">
              <a:defRPr sz="800">
                <a:solidFill>
                  <a:srgbClr val="595959"/>
                </a:solidFill>
                <a:latin typeface="Neo Sans Pro" pitchFamily="34" charset="0"/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0" name="Sisu kohatäide 2"/>
          <p:cNvSpPr>
            <a:spLocks noGrp="1"/>
          </p:cNvSpPr>
          <p:nvPr>
            <p:ph idx="10"/>
          </p:nvPr>
        </p:nvSpPr>
        <p:spPr>
          <a:xfrm>
            <a:off x="4211960" y="1777588"/>
            <a:ext cx="3467326" cy="2481745"/>
          </a:xfrm>
        </p:spPr>
        <p:txBody>
          <a:bodyPr/>
          <a:lstStyle>
            <a:lvl1pPr>
              <a:buClr>
                <a:srgbClr val="C31F39"/>
              </a:buClr>
              <a:buSzPct val="59000"/>
              <a:buFont typeface="Wingdings" pitchFamily="2" charset="2"/>
              <a:buChar char="§"/>
              <a:defRPr sz="18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12000">
              <a:buSzPct val="60000"/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64000">
              <a:buSzPct val="70000"/>
              <a:buFontTx/>
              <a:buBlip>
                <a:blip r:embed="rId3"/>
              </a:buBlip>
              <a:defRPr sz="12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116000">
              <a:defRPr sz="10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32000">
              <a:defRPr sz="800">
                <a:solidFill>
                  <a:srgbClr val="595959"/>
                </a:solidFill>
                <a:latin typeface="Neo Sans Pro" pitchFamily="34" charset="0"/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pic>
        <p:nvPicPr>
          <p:cNvPr id="11" name="Pilt 10" descr="EHPV LOGO-01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24865" y="453762"/>
            <a:ext cx="1080389" cy="369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0" y="814066"/>
            <a:ext cx="9144000" cy="3826686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66001" y="1724383"/>
            <a:ext cx="7212001" cy="207012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4000" i="1">
                <a:solidFill>
                  <a:schemeClr val="bg1"/>
                </a:solidFill>
                <a:latin typeface="Neo Sans Cyr" pitchFamily="34" charset="0"/>
              </a:defRPr>
            </a:lvl1pPr>
            <a:lvl2pPr marL="357188" indent="0">
              <a:buFontTx/>
              <a:buNone/>
              <a:defRPr sz="2175">
                <a:solidFill>
                  <a:schemeClr val="bg1"/>
                </a:solidFill>
                <a:latin typeface="Minion" panose="02040503050201090203" pitchFamily="18" charset="0"/>
              </a:defRPr>
            </a:lvl2pPr>
            <a:lvl3pPr marL="715565" indent="0">
              <a:buFontTx/>
              <a:buNone/>
              <a:defRPr sz="2175">
                <a:solidFill>
                  <a:schemeClr val="bg1"/>
                </a:solidFill>
                <a:latin typeface="Minion" panose="02040503050201090203" pitchFamily="18" charset="0"/>
              </a:defRPr>
            </a:lvl3pPr>
            <a:lvl4pPr marL="1073944" indent="0">
              <a:buFontTx/>
              <a:buNone/>
              <a:defRPr sz="2175">
                <a:solidFill>
                  <a:schemeClr val="bg1"/>
                </a:solidFill>
                <a:latin typeface="Minion" panose="02040503050201090203" pitchFamily="18" charset="0"/>
              </a:defRPr>
            </a:lvl4pPr>
            <a:lvl5pPr marL="1432322" indent="0">
              <a:buFontTx/>
              <a:buNone/>
              <a:defRPr sz="2175">
                <a:solidFill>
                  <a:schemeClr val="bg1"/>
                </a:solidFill>
                <a:latin typeface="Minion" panose="02040503050201090203" pitchFamily="18" charset="0"/>
              </a:defRPr>
            </a:lvl5pPr>
          </a:lstStyle>
          <a:p>
            <a:pPr lvl="0"/>
            <a:r>
              <a:rPr lang="en-US" noProof="0" dirty="0"/>
              <a:t>“Add quote”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288733-20F5-4321-A9ED-7E6AC811E45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Sisu kohatäide 2"/>
          <p:cNvSpPr>
            <a:spLocks noGrp="1"/>
          </p:cNvSpPr>
          <p:nvPr>
            <p:ph idx="1"/>
          </p:nvPr>
        </p:nvSpPr>
        <p:spPr>
          <a:xfrm>
            <a:off x="3745101" y="402550"/>
            <a:ext cx="3467326" cy="2481745"/>
          </a:xfrm>
        </p:spPr>
        <p:txBody>
          <a:bodyPr/>
          <a:lstStyle>
            <a:lvl1pPr>
              <a:buClr>
                <a:srgbClr val="C31F39"/>
              </a:buClr>
              <a:buSzPct val="59000"/>
              <a:buFont typeface="Wingdings" pitchFamily="2" charset="2"/>
              <a:buChar char="§"/>
              <a:defRPr sz="18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12000">
              <a:buSzPct val="60000"/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64000">
              <a:buSzPct val="70000"/>
              <a:buFontTx/>
              <a:buBlip>
                <a:blip r:embed="rId2"/>
              </a:buBlip>
              <a:defRPr sz="12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116000">
              <a:defRPr sz="10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32000">
              <a:defRPr sz="800">
                <a:solidFill>
                  <a:srgbClr val="595959"/>
                </a:solidFill>
                <a:latin typeface="Neo Sans Pro" pitchFamily="34" charset="0"/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2" name="Ristkülik 11"/>
          <p:cNvSpPr/>
          <p:nvPr/>
        </p:nvSpPr>
        <p:spPr>
          <a:xfrm>
            <a:off x="0" y="4555870"/>
            <a:ext cx="8028000" cy="32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lt 12" descr="EHPV Element for the blank-03-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1" y="3887586"/>
            <a:ext cx="1114403" cy="771442"/>
          </a:xfrm>
          <a:prstGeom prst="rect">
            <a:avLst/>
          </a:prstGeom>
        </p:spPr>
      </p:pic>
      <p:sp>
        <p:nvSpPr>
          <p:cNvPr id="14" name="Ristkülik 13"/>
          <p:cNvSpPr/>
          <p:nvPr/>
        </p:nvSpPr>
        <p:spPr>
          <a:xfrm>
            <a:off x="8805530" y="4555870"/>
            <a:ext cx="338470" cy="32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859" y="4731988"/>
            <a:ext cx="216024" cy="20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spcBef>
                <a:spcPct val="0"/>
              </a:spcBef>
              <a:defRPr sz="900" b="1"/>
            </a:lvl1pPr>
          </a:lstStyle>
          <a:p>
            <a:pPr lvl="0"/>
            <a:fld id="{6C33C606-CCB6-4873-BCC2-A8E2A449B9FA}" type="slidenum">
              <a:rPr lang="en-US" sz="900" noProof="0" smtClean="0">
                <a:solidFill>
                  <a:srgbClr val="595959"/>
                </a:solidFill>
              </a:rPr>
              <a:pPr lvl="0"/>
              <a:t>‹#›</a:t>
            </a:fld>
            <a:endParaRPr lang="en-US" sz="900" noProof="0">
              <a:solidFill>
                <a:srgbClr val="5959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555" y="4731990"/>
            <a:ext cx="3996444" cy="20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spcBef>
                <a:spcPct val="0"/>
              </a:spcBef>
              <a:defRPr sz="900" b="0">
                <a:latin typeface="Imago" panose="020B0500060000020004" pitchFamily="34" charset="0"/>
              </a:defRPr>
            </a:lvl1pPr>
          </a:lstStyle>
          <a:p>
            <a:pPr lvl="0"/>
            <a:r>
              <a:rPr lang="en-US" sz="900" noProof="0">
                <a:solidFill>
                  <a:srgbClr val="595959"/>
                </a:solidFill>
                <a:latin typeface="Neo Sans Std" pitchFamily="34" charset="0"/>
              </a:rPr>
              <a:t>December</a:t>
            </a:r>
            <a:r>
              <a:rPr lang="en-US" sz="900" baseline="0" noProof="0">
                <a:solidFill>
                  <a:srgbClr val="595959"/>
                </a:solidFill>
                <a:latin typeface="Neo Sans Std" pitchFamily="34" charset="0"/>
              </a:rPr>
              <a:t> 17  </a:t>
            </a:r>
            <a:r>
              <a:rPr lang="en-US" sz="900" noProof="0">
                <a:solidFill>
                  <a:srgbClr val="595959"/>
                </a:solidFill>
                <a:latin typeface="Neo Sans Std" pitchFamily="34" charset="0"/>
              </a:rPr>
              <a:t>|  2020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595959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30000"/>
        <a:buFontTx/>
        <a:buNone/>
        <a:defRPr sz="3200" kern="1200">
          <a:solidFill>
            <a:srgbClr val="595959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959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.e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npplus.net/" TargetMode="External"/><Relationship Id="rId3" Type="http://schemas.openxmlformats.org/officeDocument/2006/relationships/image" Target="../media/image16.wmf"/><Relationship Id="rId7" Type="http://schemas.openxmlformats.org/officeDocument/2006/relationships/hyperlink" Target="file:////net/Public/PROGRAMMES/PLHIV%20Stigma%20Index/09%20%20HIV%20in%20Europe/210005%20Tallinn%20conference/presentations%20and%20worshop%20texts/www.stigma%20index.or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stkülik 16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/>
          </a:p>
        </p:txBody>
      </p:sp>
      <p:pic>
        <p:nvPicPr>
          <p:cNvPr id="50" name="Pilt 49" descr="EHPV Voldik Stigma4.jpg"/>
          <p:cNvPicPr>
            <a:picLocks noChangeAspect="1"/>
          </p:cNvPicPr>
          <p:nvPr/>
        </p:nvPicPr>
        <p:blipFill>
          <a:blip r:embed="rId2" cstate="print"/>
          <a:srcRect l="25643" t="45540" r="18591"/>
          <a:stretch>
            <a:fillRect/>
          </a:stretch>
        </p:blipFill>
        <p:spPr>
          <a:xfrm flipH="1">
            <a:off x="6013317" y="1373"/>
            <a:ext cx="3130683" cy="2723324"/>
          </a:xfrm>
          <a:prstGeom prst="rect">
            <a:avLst/>
          </a:prstGeom>
        </p:spPr>
      </p:pic>
      <p:sp>
        <p:nvSpPr>
          <p:cNvPr id="20" name="Ristkülik 19"/>
          <p:cNvSpPr/>
          <p:nvPr/>
        </p:nvSpPr>
        <p:spPr>
          <a:xfrm>
            <a:off x="0" y="3641416"/>
            <a:ext cx="9144000" cy="15020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/>
          </a:p>
        </p:txBody>
      </p:sp>
      <p:sp>
        <p:nvSpPr>
          <p:cNvPr id="8" name="Teksti kohatäide 7"/>
          <p:cNvSpPr>
            <a:spLocks noGrp="1"/>
          </p:cNvSpPr>
          <p:nvPr>
            <p:ph type="body" sz="quarter" idx="16"/>
          </p:nvPr>
        </p:nvSpPr>
        <p:spPr>
          <a:xfrm>
            <a:off x="414068" y="2909480"/>
            <a:ext cx="2310082" cy="1232461"/>
          </a:xfrm>
        </p:spPr>
        <p:txBody>
          <a:bodyPr/>
          <a:lstStyle/>
          <a:p>
            <a:pPr>
              <a:lnSpc>
                <a:spcPts val="1700"/>
              </a:lnSpc>
              <a:defRPr sz="1400" b="1" cap="all"/>
            </a:pPr>
            <a:r>
              <a:rPr lang="ru-RU" dirty="0"/>
              <a:t>Лачин Алиев, Эстонская сеть ЛЖВ</a:t>
            </a:r>
            <a:endParaRPr lang="ru-RU" sz="1400" b="1" cap="all" spc="-40" dirty="0"/>
          </a:p>
        </p:txBody>
      </p:sp>
      <p:grpSp>
        <p:nvGrpSpPr>
          <p:cNvPr id="26" name="Rühm 25"/>
          <p:cNvGrpSpPr/>
          <p:nvPr/>
        </p:nvGrpSpPr>
        <p:grpSpPr>
          <a:xfrm>
            <a:off x="588852" y="3747522"/>
            <a:ext cx="2740681" cy="881628"/>
            <a:chOff x="461246" y="3666015"/>
            <a:chExt cx="2955136" cy="950614"/>
          </a:xfrm>
        </p:grpSpPr>
        <p:pic>
          <p:nvPicPr>
            <p:cNvPr id="13" name="Pilt 12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246" y="3703792"/>
              <a:ext cx="1438102" cy="912837"/>
            </a:xfrm>
            <a:prstGeom prst="rect">
              <a:avLst/>
            </a:prstGeom>
          </p:spPr>
        </p:pic>
        <p:pic>
          <p:nvPicPr>
            <p:cNvPr id="31" name="Pilt 30" descr="EHPV Element for the blank-03-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2213" y="3666015"/>
              <a:ext cx="1314169" cy="912515"/>
            </a:xfrm>
            <a:prstGeom prst="rect">
              <a:avLst/>
            </a:prstGeom>
          </p:spPr>
        </p:pic>
      </p:grpSp>
      <p:sp>
        <p:nvSpPr>
          <p:cNvPr id="23" name="Teksti kohatäide 7"/>
          <p:cNvSpPr txBox="1">
            <a:spLocks/>
          </p:cNvSpPr>
          <p:nvPr/>
        </p:nvSpPr>
        <p:spPr>
          <a:xfrm>
            <a:off x="2847975" y="2900690"/>
            <a:ext cx="2769059" cy="770117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lnSpc>
                <a:spcPts val="1500"/>
              </a:lnSpc>
              <a:spcBef>
                <a:spcPct val="20000"/>
              </a:spcBef>
              <a:buSzPct val="30000"/>
              <a:defRPr sz="1400" b="1" cap="all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dirty="0"/>
              <a:t>17 декабря 2020 Г.,</a:t>
            </a:r>
          </a:p>
          <a:p>
            <a:pPr lvl="0">
              <a:lnSpc>
                <a:spcPts val="1500"/>
              </a:lnSpc>
              <a:spcBef>
                <a:spcPct val="20000"/>
              </a:spcBef>
              <a:buSzPct val="30000"/>
              <a:defRPr sz="1400" b="1" cap="all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dirty="0"/>
              <a:t>Эстония, Таллинн</a:t>
            </a:r>
            <a:endParaRPr kumimoji="0" lang="ru-RU" sz="1400" b="1" i="0" u="none" strike="noStrike" kern="1200" cap="all" spc="0" normalizeH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7" name="Pilt 36" descr="EHPV Voldik Stigma4.jpg"/>
          <p:cNvPicPr>
            <a:picLocks noChangeAspect="1"/>
          </p:cNvPicPr>
          <p:nvPr/>
        </p:nvPicPr>
        <p:blipFill>
          <a:blip r:embed="rId2" cstate="print"/>
          <a:srcRect l="59621" t="38793"/>
          <a:stretch>
            <a:fillRect/>
          </a:stretch>
        </p:blipFill>
        <p:spPr>
          <a:xfrm flipH="1" flipV="1">
            <a:off x="6727334" y="1937913"/>
            <a:ext cx="2416666" cy="3205587"/>
          </a:xfrm>
          <a:prstGeom prst="rect">
            <a:avLst/>
          </a:prstGeom>
        </p:spPr>
      </p:pic>
      <p:pic>
        <p:nvPicPr>
          <p:cNvPr id="38" name="Pilt 37" descr="logo-01-01.png"/>
          <p:cNvPicPr>
            <a:picLocks noChangeAspect="1"/>
          </p:cNvPicPr>
          <p:nvPr/>
        </p:nvPicPr>
        <p:blipFill>
          <a:blip r:embed="rId5" cstate="print"/>
          <a:srcRect b="28460"/>
          <a:stretch>
            <a:fillRect/>
          </a:stretch>
        </p:blipFill>
        <p:spPr>
          <a:xfrm>
            <a:off x="161925" y="568068"/>
            <a:ext cx="2133600" cy="1552869"/>
          </a:xfrm>
          <a:prstGeom prst="rect">
            <a:avLst/>
          </a:prstGeom>
        </p:spPr>
      </p:pic>
      <p:sp>
        <p:nvSpPr>
          <p:cNvPr id="44" name="Ristkülik 43"/>
          <p:cNvSpPr/>
          <p:nvPr/>
        </p:nvSpPr>
        <p:spPr>
          <a:xfrm>
            <a:off x="0" y="3489070"/>
            <a:ext cx="4824000" cy="32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/>
          </a:p>
        </p:txBody>
      </p:sp>
      <p:sp>
        <p:nvSpPr>
          <p:cNvPr id="51" name="Ristkülik 50"/>
          <p:cNvSpPr/>
          <p:nvPr/>
        </p:nvSpPr>
        <p:spPr>
          <a:xfrm>
            <a:off x="5467350" y="0"/>
            <a:ext cx="104775" cy="23241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/>
          </a:p>
        </p:txBody>
      </p:sp>
      <p:sp>
        <p:nvSpPr>
          <p:cNvPr id="52" name="Ristkülik 51"/>
          <p:cNvSpPr/>
          <p:nvPr/>
        </p:nvSpPr>
        <p:spPr>
          <a:xfrm>
            <a:off x="5581650" y="3268588"/>
            <a:ext cx="266700" cy="187491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/>
          </a:p>
        </p:txBody>
      </p:sp>
      <p:pic>
        <p:nvPicPr>
          <p:cNvPr id="53" name="Pilt 52" descr="EHPV Voldik Stigma1.jpg"/>
          <p:cNvPicPr>
            <a:picLocks noChangeAspect="1"/>
          </p:cNvPicPr>
          <p:nvPr/>
        </p:nvPicPr>
        <p:blipFill>
          <a:blip r:embed="rId6" cstate="print"/>
          <a:srcRect l="34369" t="345" r="27459" b="690"/>
          <a:stretch>
            <a:fillRect/>
          </a:stretch>
        </p:blipFill>
        <p:spPr>
          <a:xfrm>
            <a:off x="5268095" y="-131211"/>
            <a:ext cx="3875905" cy="52747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20" name="Sisu kohatäide 2"/>
          <p:cNvSpPr>
            <a:spLocks noGrp="1"/>
          </p:cNvSpPr>
          <p:nvPr>
            <p:ph idx="1"/>
          </p:nvPr>
        </p:nvSpPr>
        <p:spPr>
          <a:xfrm>
            <a:off x="5530628" y="1666959"/>
            <a:ext cx="2565175" cy="2443793"/>
          </a:xfrm>
        </p:spPr>
        <p:txBody>
          <a:bodyPr>
            <a:noAutofit/>
          </a:bodyPr>
          <a:lstStyle/>
          <a:p>
            <a:pPr marL="0" indent="0">
              <a:buNone/>
              <a:defRPr altLang="ru-RU" sz="1000">
                <a:cs typeface="Arial" pitchFamily="34" charset="0"/>
              </a:defRPr>
            </a:pPr>
            <a:r>
              <a:rPr lang="ru-RU" dirty="0"/>
              <a:t>В отношении учебы и трудоустройства: </a:t>
            </a:r>
          </a:p>
          <a:p>
            <a:pPr marL="0" indent="0">
              <a:buNone/>
              <a:defRPr altLang="ru-RU" sz="1000">
                <a:cs typeface="Arial" pitchFamily="34" charset="0"/>
              </a:defRPr>
            </a:pPr>
            <a:r>
              <a:rPr lang="ru-RU" dirty="0"/>
              <a:t>8% (</a:t>
            </a:r>
            <a:r>
              <a:rPr lang="ru-RU" dirty="0" err="1"/>
              <a:t>n</a:t>
            </a:r>
            <a:r>
              <a:rPr lang="ru-RU" dirty="0"/>
              <a:t> = 23) отказались от образования или профессиональной подготовки, </a:t>
            </a:r>
          </a:p>
          <a:p>
            <a:pPr marL="0" indent="0">
              <a:buNone/>
              <a:defRPr altLang="ru-RU" sz="1000">
                <a:cs typeface="Arial" pitchFamily="34" charset="0"/>
              </a:defRPr>
            </a:pPr>
            <a:r>
              <a:rPr lang="ru-RU" dirty="0"/>
              <a:t>7% (</a:t>
            </a:r>
            <a:r>
              <a:rPr lang="ru-RU" dirty="0" err="1"/>
              <a:t>n</a:t>
            </a:r>
            <a:r>
              <a:rPr lang="ru-RU" dirty="0"/>
              <a:t> = 21) решили не подавать заявление о приеме на работу или продвижении по службе из-за своего ВИЧ-статуса,</a:t>
            </a:r>
          </a:p>
          <a:p>
            <a:pPr marL="0" indent="0">
              <a:buNone/>
              <a:defRPr altLang="ru-RU" sz="1000">
                <a:cs typeface="Arial" pitchFamily="34" charset="0"/>
              </a:defRPr>
            </a:pPr>
            <a:r>
              <a:rPr lang="ru-RU" dirty="0"/>
              <a:t>4% (</a:t>
            </a:r>
            <a:r>
              <a:rPr lang="ru-RU" dirty="0" err="1"/>
              <a:t>n</a:t>
            </a:r>
            <a:r>
              <a:rPr lang="ru-RU" dirty="0"/>
              <a:t> = 13) бросили работу.</a:t>
            </a:r>
            <a:endParaRPr lang="ru-RU" altLang="ru-RU" sz="1000" dirty="0">
              <a:cs typeface="Arial" pitchFamily="34" charset="0"/>
            </a:endParaRPr>
          </a:p>
          <a:p>
            <a:pPr marL="0" indent="0">
              <a:buNone/>
              <a:defRPr altLang="ru-RU" sz="1000">
                <a:solidFill>
                  <a:srgbClr val="000000"/>
                </a:solidFill>
                <a:cs typeface="Arial" pitchFamily="34" charset="0"/>
              </a:defRPr>
            </a:pPr>
            <a:r>
              <a:rPr lang="ru-RU" dirty="0"/>
              <a:t> </a:t>
            </a:r>
            <a:endParaRPr lang="ru-RU" altLang="ru-RU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467543" y="893473"/>
            <a:ext cx="8919217" cy="56825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spcBef>
                <a:spcPct val="0"/>
              </a:spcBef>
              <a:defRPr sz="2200" b="1" kern="120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dirty="0"/>
              <a:t>Решения, отказы от должности, уход.</a:t>
            </a:r>
          </a:p>
          <a:p>
            <a:pPr lvl="0">
              <a:spcBef>
                <a:spcPct val="0"/>
              </a:spcBef>
              <a:defRPr sz="2200" b="1" kern="120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dirty="0"/>
              <a:t>Как стигма помешала ЛЖВ вести полноценную жизнь.</a:t>
            </a:r>
            <a:endParaRPr kumimoji="0" lang="ru-RU" sz="2200" b="1" i="0" u="none" strike="noStrike" kern="1200" cap="none" spc="0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575048" y="153455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pic>
        <p:nvPicPr>
          <p:cNvPr id="15" name="Pilt 14" descr="Pil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35" y="1696177"/>
            <a:ext cx="4636627" cy="2640301"/>
          </a:xfrm>
          <a:prstGeom prst="rect">
            <a:avLst/>
          </a:prstGeom>
        </p:spPr>
      </p:pic>
      <p:grpSp>
        <p:nvGrpSpPr>
          <p:cNvPr id="18" name="Rühm 17"/>
          <p:cNvGrpSpPr/>
          <p:nvPr/>
        </p:nvGrpSpPr>
        <p:grpSpPr>
          <a:xfrm flipH="1">
            <a:off x="5382563" y="1746367"/>
            <a:ext cx="85360" cy="167800"/>
            <a:chOff x="2712067" y="3465524"/>
            <a:chExt cx="130194" cy="255934"/>
          </a:xfrm>
        </p:grpSpPr>
        <p:sp>
          <p:nvSpPr>
            <p:cNvPr id="16" name="Diagonaalriba 15"/>
            <p:cNvSpPr/>
            <p:nvPr/>
          </p:nvSpPr>
          <p:spPr>
            <a:xfrm>
              <a:off x="2712067" y="3591264"/>
              <a:ext cx="130194" cy="130194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Diagonaalriba 16"/>
            <p:cNvSpPr/>
            <p:nvPr/>
          </p:nvSpPr>
          <p:spPr>
            <a:xfrm flipV="1">
              <a:off x="2712067" y="3465524"/>
              <a:ext cx="130194" cy="130194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1" name="Выгнутая вверх стрелка 23"/>
          <p:cNvSpPr/>
          <p:nvPr/>
        </p:nvSpPr>
        <p:spPr>
          <a:xfrm>
            <a:off x="2410410" y="1756757"/>
            <a:ext cx="520647" cy="120014"/>
          </a:xfrm>
          <a:prstGeom prst="curvedDownArrow">
            <a:avLst/>
          </a:prstGeom>
          <a:solidFill>
            <a:srgbClr val="CE1332"/>
          </a:solidFill>
          <a:ln>
            <a:solidFill>
              <a:srgbClr val="CE1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4"/>
          <p:cNvSpPr/>
          <p:nvPr/>
        </p:nvSpPr>
        <p:spPr>
          <a:xfrm>
            <a:off x="2361876" y="2138718"/>
            <a:ext cx="600950" cy="100317"/>
          </a:xfrm>
          <a:prstGeom prst="curvedDownArrow">
            <a:avLst/>
          </a:prstGeom>
          <a:solidFill>
            <a:srgbClr val="CE1332"/>
          </a:solidFill>
          <a:ln>
            <a:solidFill>
              <a:srgbClr val="CE1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23" name="Выгнутая вверх стрелка 26"/>
          <p:cNvSpPr/>
          <p:nvPr/>
        </p:nvSpPr>
        <p:spPr>
          <a:xfrm>
            <a:off x="2472323" y="2391188"/>
            <a:ext cx="360040" cy="86267"/>
          </a:xfrm>
          <a:prstGeom prst="curvedDownArrow">
            <a:avLst/>
          </a:prstGeom>
          <a:solidFill>
            <a:srgbClr val="CE1332"/>
          </a:solidFill>
          <a:ln>
            <a:solidFill>
              <a:srgbClr val="CE1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>
              <a:solidFill>
                <a:prstClr val="black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092" y="2803737"/>
            <a:ext cx="660203" cy="1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490" y="3524977"/>
            <a:ext cx="390044" cy="8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20" name="Sisu kohatäide 2"/>
          <p:cNvSpPr>
            <a:spLocks noGrp="1"/>
          </p:cNvSpPr>
          <p:nvPr>
            <p:ph idx="1"/>
          </p:nvPr>
        </p:nvSpPr>
        <p:spPr>
          <a:xfrm>
            <a:off x="5300283" y="2057484"/>
            <a:ext cx="3215067" cy="2443793"/>
          </a:xfrm>
        </p:spPr>
        <p:txBody>
          <a:bodyPr>
            <a:noAutofit/>
          </a:bodyPr>
          <a:lstStyle/>
          <a:p>
            <a:pPr marL="0" indent="0">
              <a:buNone/>
              <a:defRPr altLang="ru-RU" sz="1000">
                <a:cs typeface="Times New Roman" pitchFamily="18" charset="0"/>
              </a:defRPr>
            </a:pPr>
            <a:r>
              <a:rPr b="1"/>
              <a:t>66% (n = 199) </a:t>
            </a:r>
            <a:r>
              <a:t>респондентов были безработными</a:t>
            </a:r>
          </a:p>
          <a:p>
            <a:pPr marL="0" indent="0">
              <a:buNone/>
            </a:pPr>
            <a:endParaRPr lang="en-US" altLang="ru-RU" sz="1000">
              <a:cs typeface="Times New Roman" pitchFamily="18" charset="0"/>
            </a:endParaRPr>
          </a:p>
          <a:p>
            <a:pPr marL="0" indent="0">
              <a:buNone/>
              <a:defRPr altLang="ru-RU" sz="1000">
                <a:cs typeface="Times New Roman" pitchFamily="18" charset="0"/>
              </a:defRPr>
            </a:pPr>
            <a:r>
              <a:rPr b="1"/>
              <a:t>26% (n = 88) </a:t>
            </a:r>
            <a:r>
              <a:t>работают неполный или полный рабочий день, а еще 2% (n = 5) называют себя самозанятыми</a:t>
            </a:r>
          </a:p>
          <a:p>
            <a:pPr marL="0" indent="0">
              <a:buNone/>
            </a:pPr>
            <a:endParaRPr lang="en-US" altLang="ru-RU" sz="1000">
              <a:cs typeface="Times New Roman" pitchFamily="18" charset="0"/>
            </a:endParaRPr>
          </a:p>
          <a:p>
            <a:pPr marL="0" indent="0">
              <a:buNone/>
              <a:defRPr altLang="ru-RU" sz="1000">
                <a:cs typeface="Times New Roman" pitchFamily="18" charset="0"/>
              </a:defRPr>
            </a:pPr>
            <a:r>
              <a:rPr b="1"/>
              <a:t>6% (n = 18) </a:t>
            </a:r>
            <a:r>
              <a:t>работают на временных работах</a:t>
            </a:r>
          </a:p>
          <a:p>
            <a:pPr marL="0" indent="0">
              <a:buNone/>
            </a:pPr>
            <a:endParaRPr lang="en-US" altLang="ru-RU" sz="1000">
              <a:cs typeface="Times New Roman" pitchFamily="18" charset="0"/>
            </a:endParaRPr>
          </a:p>
          <a:p>
            <a:pPr marL="0" indent="0">
              <a:buNone/>
              <a:defRPr altLang="ru-RU" sz="1000">
                <a:cs typeface="Times New Roman" pitchFamily="18" charset="0"/>
              </a:defRPr>
            </a:pPr>
            <a:r>
              <a:t>Среди безработных респондентов женщин относительно больше, чем мужчин (75%, n = 83 по сравнению с 61%, n = 116).</a:t>
            </a:r>
            <a:endParaRPr lang="et-EE" altLang="ru-RU" sz="1000">
              <a:cs typeface="Times New Roman" pitchFamily="18" charset="0"/>
            </a:endParaRPr>
          </a:p>
          <a:p>
            <a:pPr marL="0" indent="0">
              <a:buNone/>
            </a:pPr>
            <a:endParaRPr lang="et-EE" altLang="ru-RU" sz="1000">
              <a:cs typeface="Times New Roman" pitchFamily="18" charset="0"/>
            </a:endParaRPr>
          </a:p>
          <a:p>
            <a:pPr marL="0" indent="0">
              <a:buNone/>
            </a:pPr>
            <a:endParaRPr lang="sv-SE" altLang="ru-RU" sz="1000">
              <a:cs typeface="Times New Roman" pitchFamily="18" charset="0"/>
            </a:endParaRPr>
          </a:p>
          <a:p>
            <a:pPr marL="0" indent="0">
              <a:buNone/>
            </a:pPr>
            <a:endParaRPr lang="et-EE" altLang="ru-RU" sz="1000">
              <a:cs typeface="Times New Roman" pitchFamily="18" charset="0"/>
            </a:endParaRPr>
          </a:p>
          <a:p>
            <a:pPr marL="0" indent="0">
              <a:buNone/>
            </a:pPr>
            <a:endParaRPr lang="en-US" altLang="ru-RU" sz="1000">
              <a:cs typeface="Times New Roman" pitchFamily="18" charset="0"/>
            </a:endParaRPr>
          </a:p>
          <a:p>
            <a:pPr marL="0" indent="0">
              <a:buNone/>
            </a:pPr>
            <a:endParaRPr lang="en-US" altLang="ru-RU" sz="1000">
              <a:cs typeface="Times New Roman" pitchFamily="18" charset="0"/>
            </a:endParaRPr>
          </a:p>
          <a:p>
            <a:pPr marL="0" indent="0">
              <a:buNone/>
            </a:pPr>
            <a:endParaRPr lang="en-US" altLang="ru-RU" sz="1000">
              <a:cs typeface="Times New Roman" pitchFamily="18" charset="0"/>
            </a:endParaRPr>
          </a:p>
          <a:p>
            <a:pPr marL="0" indent="0">
              <a:buNone/>
            </a:pPr>
            <a:endParaRPr lang="et-EE" altLang="ru-RU" sz="1000">
              <a:cs typeface="Times New Roman" pitchFamily="18" charset="0"/>
            </a:endParaRPr>
          </a:p>
        </p:txBody>
      </p:sp>
      <p:sp>
        <p:nvSpPr>
          <p:cNvPr id="18" name="Pealkiri 6"/>
          <p:cNvSpPr>
            <a:spLocks noGrp="1"/>
          </p:cNvSpPr>
          <p:nvPr>
            <p:ph type="title"/>
          </p:nvPr>
        </p:nvSpPr>
        <p:spPr>
          <a:xfrm>
            <a:off x="467544" y="707356"/>
            <a:ext cx="7296811" cy="568250"/>
          </a:xfrm>
        </p:spPr>
        <p:txBody>
          <a:bodyPr/>
          <a:lstStyle/>
          <a:p>
            <a:r>
              <a:t>Доступ к работе и образованию</a:t>
            </a:r>
            <a:endParaRPr lang="en-GB"/>
          </a:p>
        </p:txBody>
      </p:sp>
      <p:sp>
        <p:nvSpPr>
          <p:cNvPr id="19" name="Ristkülik 18"/>
          <p:cNvSpPr/>
          <p:nvPr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graphicFrame>
        <p:nvGraphicFramePr>
          <p:cNvPr id="2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470810"/>
              </p:ext>
            </p:extLst>
          </p:nvPr>
        </p:nvGraphicFramePr>
        <p:xfrm>
          <a:off x="568326" y="2146300"/>
          <a:ext cx="4337051" cy="180022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3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 b="1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 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0F1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 b="1">
                          <a:solidFill>
                            <a:schemeClr val="bg1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rPr err="1"/>
                        <a:t>Частот</a:t>
                      </a:r>
                      <a:r>
                        <a:rPr lang="ru-RU" err="1"/>
                        <a:t>ность</a:t>
                      </a:r>
                      <a:endParaRPr lang="et-EE" sz="900">
                        <a:solidFill>
                          <a:schemeClr val="bg1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0F1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 b="1">
                          <a:solidFill>
                            <a:schemeClr val="bg1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%</a:t>
                      </a:r>
                      <a:endParaRPr lang="et-EE" sz="900">
                        <a:solidFill>
                          <a:schemeClr val="bg1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0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Никогда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91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71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Один раз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15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12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Несколько раз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20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15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7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Часто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3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2</a:t>
                      </a:r>
                      <a:endParaRPr lang="et-EE" sz="900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7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 b="1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ИТОГО</a:t>
                      </a:r>
                      <a:endParaRPr lang="et-EE" sz="900" b="1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 b="1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129</a:t>
                      </a:r>
                      <a:endParaRPr lang="et-EE" sz="900" b="1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 sz="900" b="1">
                          <a:solidFill>
                            <a:srgbClr val="595959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defRPr>
                      </a:pPr>
                      <a:r>
                        <a:t>100</a:t>
                      </a:r>
                      <a:endParaRPr lang="et-EE" sz="900" b="1">
                        <a:solidFill>
                          <a:srgbClr val="595959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3" marR="68583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4976" y="1486228"/>
            <a:ext cx="420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 altLang="ru-RU" sz="14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Потеряли работу или другой источник дохода в течение последних 12 месяцев:</a:t>
            </a:r>
            <a:endParaRPr lang="en-US" altLang="ru-RU" sz="1400" b="1">
              <a:solidFill>
                <a:srgbClr val="59595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300361" y="1464275"/>
            <a:ext cx="4203700" cy="33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defRPr altLang="ru-RU" sz="14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Статус занятости:</a:t>
            </a:r>
            <a:endParaRPr lang="et-EE" altLang="ru-RU" sz="1400" b="1">
              <a:solidFill>
                <a:srgbClr val="59595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8" name="Pealkiri 6"/>
          <p:cNvSpPr>
            <a:spLocks noGrp="1"/>
          </p:cNvSpPr>
          <p:nvPr>
            <p:ph type="title"/>
          </p:nvPr>
        </p:nvSpPr>
        <p:spPr>
          <a:xfrm>
            <a:off x="467544" y="707356"/>
            <a:ext cx="7296811" cy="568250"/>
          </a:xfrm>
        </p:spPr>
        <p:txBody>
          <a:bodyPr/>
          <a:lstStyle/>
          <a:p>
            <a:r>
              <a:t>Результаты адвокации</a:t>
            </a:r>
            <a:endParaRPr lang="en-GB"/>
          </a:p>
        </p:txBody>
      </p:sp>
      <p:sp>
        <p:nvSpPr>
          <p:cNvPr id="19" name="Ristkülik 18"/>
          <p:cNvSpPr/>
          <p:nvPr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2" name="Sisu kohatäide 2"/>
          <p:cNvSpPr>
            <a:spLocks noGrp="1"/>
          </p:cNvSpPr>
          <p:nvPr>
            <p:ph idx="1"/>
          </p:nvPr>
        </p:nvSpPr>
        <p:spPr>
          <a:xfrm>
            <a:off x="461244" y="1448475"/>
            <a:ext cx="5518769" cy="2686554"/>
          </a:xfrm>
        </p:spPr>
        <p:txBody>
          <a:bodyPr>
            <a:noAutofit/>
          </a:bodyPr>
          <a:lstStyle/>
          <a:p>
            <a:pPr marL="0" indent="0">
              <a:buNone/>
              <a:defRPr sz="1400" b="1"/>
            </a:pPr>
            <a:r>
              <a:t>Участие ENPLWH в разработке руководства по тестированию на ВИЧ и направлению ЛЖВ на лечение:</a:t>
            </a:r>
            <a:endParaRPr lang="sv-SE" sz="1400" b="1"/>
          </a:p>
          <a:p>
            <a:pPr marL="0" indent="0">
              <a:buNone/>
              <a:defRPr/>
            </a:pPr>
            <a:endParaRPr lang="et-EE" sz="1400" b="1"/>
          </a:p>
          <a:p>
            <a:pPr>
              <a:defRPr sz="1400"/>
            </a:pPr>
            <a:r>
              <a:t>Результаты исследования "Индекс стигмы" были использованы в качестве дополнительных доказательств, подтверждающих важность создания руководства.</a:t>
            </a:r>
          </a:p>
          <a:p>
            <a:pPr>
              <a:defRPr sz="1400"/>
            </a:pPr>
            <a:r>
              <a:t>Министерство социальной политики составило новое руководство, и у ENPLWH была возможность предоставить рекомендации, в </a:t>
            </a:r>
            <a:r>
              <a:rPr>
                <a:solidFill>
                  <a:schemeClr val="tx1">
                    <a:lumMod val="65000"/>
                    <a:lumOff val="35000"/>
                  </a:schemeClr>
                </a:solidFill>
              </a:rPr>
              <a:t>частности, был отмечен компонент консультирования.</a:t>
            </a:r>
            <a:r>
              <a:t> </a:t>
            </a:r>
          </a:p>
          <a:p>
            <a:pPr>
              <a:defRPr sz="1400"/>
            </a:pPr>
            <a:r>
              <a:t>Экспресс-тестирование на ВИЧ было включено в рекомендации как основной метод тестирования на ВИЧ.</a:t>
            </a:r>
          </a:p>
          <a:p>
            <a:endParaRPr lang="et-EE" altLang="ru-RU" sz="1400"/>
          </a:p>
        </p:txBody>
      </p:sp>
      <p:sp>
        <p:nvSpPr>
          <p:cNvPr id="13" name="TextBox 12"/>
          <p:cNvSpPr txBox="1"/>
          <p:nvPr/>
        </p:nvSpPr>
        <p:spPr>
          <a:xfrm>
            <a:off x="6465536" y="1448474"/>
            <a:ext cx="2055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b="1" cap="all" dirty="0">
                <a:solidFill>
                  <a:srgbClr val="595959"/>
                </a:solidFill>
              </a:rPr>
              <a:t>Руководство доступно на вебсайте Министерства:</a:t>
            </a:r>
            <a:b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400" i="1" dirty="0">
                <a:latin typeface="Open Sans" pitchFamily="34" charset="0"/>
                <a:ea typeface="Open Sans" pitchFamily="34" charset="0"/>
                <a:cs typeface="Open Sans" pitchFamily="34" charset="0"/>
                <a:hlinkClick r:id="rId2"/>
              </a:rPr>
              <a:t>www.sm.ee</a:t>
            </a:r>
            <a:r>
              <a:rPr lang="ru-RU" sz="1400" i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7" name="Rühm 16"/>
          <p:cNvGrpSpPr/>
          <p:nvPr/>
        </p:nvGrpSpPr>
        <p:grpSpPr>
          <a:xfrm>
            <a:off x="6337300" y="1531527"/>
            <a:ext cx="130194" cy="255934"/>
            <a:chOff x="2712067" y="3465524"/>
            <a:chExt cx="130194" cy="255934"/>
          </a:xfrm>
        </p:grpSpPr>
        <p:sp>
          <p:nvSpPr>
            <p:cNvPr id="15" name="Diagonaalriba 14"/>
            <p:cNvSpPr/>
            <p:nvPr/>
          </p:nvSpPr>
          <p:spPr>
            <a:xfrm>
              <a:off x="2712067" y="3591264"/>
              <a:ext cx="130194" cy="130194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Diagonaalriba 15"/>
            <p:cNvSpPr/>
            <p:nvPr/>
          </p:nvSpPr>
          <p:spPr>
            <a:xfrm flipV="1">
              <a:off x="2712067" y="3465524"/>
              <a:ext cx="130194" cy="130194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stkülik 16"/>
          <p:cNvSpPr/>
          <p:nvPr/>
        </p:nvSpPr>
        <p:spPr>
          <a:xfrm>
            <a:off x="6374921" y="923026"/>
            <a:ext cx="2769079" cy="2880231"/>
          </a:xfrm>
          <a:prstGeom prst="rect">
            <a:avLst/>
          </a:prstGeom>
          <a:solidFill>
            <a:srgbClr val="6C737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8" name="Pealkiri 6"/>
          <p:cNvSpPr>
            <a:spLocks noGrp="1"/>
          </p:cNvSpPr>
          <p:nvPr>
            <p:ph type="title"/>
          </p:nvPr>
        </p:nvSpPr>
        <p:spPr>
          <a:xfrm>
            <a:off x="467544" y="707356"/>
            <a:ext cx="7296811" cy="568250"/>
          </a:xfrm>
        </p:spPr>
        <p:txBody>
          <a:bodyPr/>
          <a:lstStyle/>
          <a:p>
            <a:r>
              <a:t>Инициативы и результаты адвокации</a:t>
            </a:r>
            <a:endParaRPr lang="en-GB"/>
          </a:p>
        </p:txBody>
      </p:sp>
      <p:sp>
        <p:nvSpPr>
          <p:cNvPr id="19" name="Ristkülik 18"/>
          <p:cNvSpPr/>
          <p:nvPr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2" name="Sisu kohatäide 2"/>
          <p:cNvSpPr>
            <a:spLocks noGrp="1"/>
          </p:cNvSpPr>
          <p:nvPr>
            <p:ph idx="1"/>
          </p:nvPr>
        </p:nvSpPr>
        <p:spPr>
          <a:xfrm>
            <a:off x="461244" y="1448475"/>
            <a:ext cx="5769623" cy="2686554"/>
          </a:xfrm>
        </p:spPr>
        <p:txBody>
          <a:bodyPr>
            <a:noAutofit/>
          </a:bodyPr>
          <a:lstStyle/>
          <a:p>
            <a:pPr marL="0" indent="0">
              <a:buNone/>
              <a:defRPr sz="1400" b="1"/>
            </a:pPr>
            <a:r>
              <a:rPr lang="ru-RU" dirty="0"/>
              <a:t>Проект «</a:t>
            </a:r>
            <a:r>
              <a:rPr lang="ru-RU" dirty="0" err="1"/>
              <a:t>Test&amp;Treat</a:t>
            </a:r>
            <a:r>
              <a:rPr lang="ru-RU" dirty="0"/>
              <a:t>» - связка тестирования на ВИЧ и лечения</a:t>
            </a:r>
          </a:p>
          <a:p>
            <a:pPr marL="0" indent="0">
              <a:buNone/>
              <a:defRPr/>
            </a:pPr>
            <a:endParaRPr lang="ru-RU" sz="1100" b="1" dirty="0"/>
          </a:p>
          <a:p>
            <a:pPr>
              <a:spcAft>
                <a:spcPts val="0"/>
              </a:spcAft>
              <a:defRPr sz="1400"/>
            </a:pPr>
            <a:r>
              <a:rPr lang="ru-RU" dirty="0"/>
              <a:t>Своевременное начало АРВ-лечения для тех, кто в нем нуждается</a:t>
            </a:r>
          </a:p>
          <a:p>
            <a:pPr>
              <a:spcAft>
                <a:spcPts val="0"/>
              </a:spcAft>
              <a:defRPr sz="1400"/>
            </a:pPr>
            <a:r>
              <a:rPr lang="ru-RU" dirty="0"/>
              <a:t>Доступ к службам психосоциальной поддержки</a:t>
            </a:r>
            <a:endParaRPr lang="ru-RU" sz="1400" dirty="0"/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173" y="2738876"/>
            <a:ext cx="2725442" cy="165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85" y="2739064"/>
            <a:ext cx="2665492" cy="165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95691" y="1335968"/>
            <a:ext cx="25620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sz="1000" dirty="0"/>
              <a:t>Массовые мероприятия по экспресс-тестированию </a:t>
            </a:r>
            <a:r>
              <a:rPr lang="ru-RU" sz="1000" b="1" spc="-50" dirty="0">
                <a:solidFill>
                  <a:schemeClr val="bg1"/>
                </a:solidFill>
              </a:rPr>
              <a:t> </a:t>
            </a:r>
            <a:r>
              <a:rPr lang="ru-RU" sz="1000" dirty="0"/>
              <a:t>в Эстонии: общественные места, гей-клубы, пункты обмена шприцев, общественные организации, оказывающие услуги секс-работникам, парковки грузовых автомобилей, школы, музыкальные фестивали...</a:t>
            </a:r>
          </a:p>
          <a:p>
            <a:pPr>
              <a:defRPr sz="10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sz="1000" dirty="0"/>
              <a:t>С января 2013 года менеджер по связям участвует во всех тестовых мероприятиях!</a:t>
            </a:r>
          </a:p>
          <a:p>
            <a:pPr>
              <a:defRPr sz="10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sz="1000" dirty="0"/>
              <a:t>Все впервые выявленные случаи ВИЧ в 2013 году были привязаны к учреждениям по лечению ВИЧ!</a:t>
            </a:r>
          </a:p>
          <a:p>
            <a:pPr algn="just">
              <a:spcAft>
                <a:spcPts val="0"/>
              </a:spcAft>
              <a:defRPr/>
            </a:pPr>
            <a:endParaRPr lang="ru-RU" sz="1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/>
            <a:endParaRPr lang="ru-RU" altLang="ru-RU" sz="1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/>
            <a:endParaRPr lang="ru-RU" sz="1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" name="Pilt 19" descr="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4698" y="980090"/>
            <a:ext cx="364455" cy="3644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Адвокационная деятельность</a:t>
            </a:r>
            <a:endParaRPr lang="et-EE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01925" y="1869094"/>
            <a:ext cx="5198525" cy="2687173"/>
          </a:xfrm>
        </p:spPr>
        <p:txBody>
          <a:bodyPr>
            <a:normAutofit/>
          </a:bodyPr>
          <a:lstStyle/>
          <a:p>
            <a:pPr marL="0" lvl="0" indent="0" algn="just">
              <a:buNone/>
              <a:defRPr altLang="ru-RU" sz="1400"/>
            </a:pPr>
            <a:r>
              <a:rPr lang="ru-RU" b="1" dirty="0"/>
              <a:t>Наша цель: </a:t>
            </a:r>
            <a:r>
              <a:rPr lang="ru-RU" dirty="0"/>
              <a:t>EHPV ищет 100 компаний в Эстонии, где во внутренней рабочей обстановке и в кадровой политике нет признаков дискриминации ВИЧ-позитивных людей. EHPV хочет рекламировать и продвигать эти компании как «хороших работодателей» среди ВИЧ-инфицированных. </a:t>
            </a:r>
          </a:p>
          <a:p>
            <a:pPr marL="0" lvl="0" indent="0" algn="just">
              <a:buNone/>
              <a:defRPr altLang="ru-RU" sz="1400"/>
            </a:pPr>
            <a:r>
              <a:rPr lang="ru-RU" b="1" dirty="0"/>
              <a:t>Дипломы со отметкой: "</a:t>
            </a:r>
            <a:r>
              <a:rPr lang="ru-RU" dirty="0"/>
              <a:t>Наша компания дружелюбно относится к людям с ВИЧ".</a:t>
            </a:r>
            <a:endParaRPr lang="ru-RU" altLang="ru-RU" sz="1400" dirty="0"/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67544" y="1196498"/>
            <a:ext cx="6912768" cy="28021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i="1">
                <a:solidFill>
                  <a:srgbClr val="6C737A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>
              <a:defRPr sz="2000">
                <a:solidFill>
                  <a:srgbClr val="595959"/>
                </a:solidFill>
              </a:defRPr>
            </a:pPr>
            <a:r>
              <a:rPr lang="ru-RU" sz="1800" dirty="0"/>
              <a:t>Инициатива «ВИЧ не распространяется </a:t>
            </a:r>
          </a:p>
          <a:p>
            <a:pPr lvl="0">
              <a:defRPr sz="2000">
                <a:solidFill>
                  <a:srgbClr val="595959"/>
                </a:solidFill>
              </a:defRPr>
            </a:pPr>
            <a:r>
              <a:rPr lang="ru-RU" sz="1800" dirty="0"/>
              <a:t>через работу»</a:t>
            </a:r>
            <a:endParaRPr lang="ru-RU" sz="1800" dirty="0">
              <a:solidFill>
                <a:srgbClr val="595959"/>
              </a:solidFill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622" y="1076216"/>
            <a:ext cx="3007230" cy="21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stkülik 7"/>
          <p:cNvSpPr/>
          <p:nvPr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grpSp>
        <p:nvGrpSpPr>
          <p:cNvPr id="13" name="Rühm 12"/>
          <p:cNvGrpSpPr/>
          <p:nvPr/>
        </p:nvGrpSpPr>
        <p:grpSpPr>
          <a:xfrm>
            <a:off x="476933" y="3590890"/>
            <a:ext cx="6105351" cy="697326"/>
            <a:chOff x="476931" y="3562633"/>
            <a:chExt cx="7370369" cy="84181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362" t="79661" r="1181" b="2529"/>
            <a:stretch>
              <a:fillRect/>
            </a:stretch>
          </p:blipFill>
          <p:spPr bwMode="auto">
            <a:xfrm>
              <a:off x="5349433" y="3993455"/>
              <a:ext cx="2383758" cy="41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362" t="3793" r="1181" b="70809"/>
            <a:stretch>
              <a:fillRect/>
            </a:stretch>
          </p:blipFill>
          <p:spPr bwMode="auto">
            <a:xfrm>
              <a:off x="476931" y="3629563"/>
              <a:ext cx="2940012" cy="72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362" t="45520" r="1181" b="20231"/>
            <a:stretch>
              <a:fillRect/>
            </a:stretch>
          </p:blipFill>
          <p:spPr bwMode="auto">
            <a:xfrm>
              <a:off x="3531521" y="3585923"/>
              <a:ext cx="2383758" cy="790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362" t="29082" r="1181" b="51843"/>
            <a:stretch>
              <a:fillRect/>
            </a:stretch>
          </p:blipFill>
          <p:spPr bwMode="auto">
            <a:xfrm>
              <a:off x="5463542" y="3562633"/>
              <a:ext cx="2383758" cy="44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8" name="Pealkiri 6"/>
          <p:cNvSpPr>
            <a:spLocks noGrp="1"/>
          </p:cNvSpPr>
          <p:nvPr>
            <p:ph type="title"/>
          </p:nvPr>
        </p:nvSpPr>
        <p:spPr>
          <a:xfrm>
            <a:off x="476170" y="888502"/>
            <a:ext cx="7296811" cy="56825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Пресс-конференция "ВИЧ не распространяется через работу"</a:t>
            </a:r>
          </a:p>
        </p:txBody>
      </p:sp>
      <p:sp>
        <p:nvSpPr>
          <p:cNvPr id="19" name="Ristkülik 18"/>
          <p:cNvSpPr/>
          <p:nvPr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5" name="Sisu kohatäide 2"/>
          <p:cNvSpPr>
            <a:spLocks noGrp="1"/>
          </p:cNvSpPr>
          <p:nvPr>
            <p:ph idx="1"/>
          </p:nvPr>
        </p:nvSpPr>
        <p:spPr>
          <a:xfrm>
            <a:off x="4491080" y="1554656"/>
            <a:ext cx="3835624" cy="2727015"/>
          </a:xfrm>
        </p:spPr>
        <p:txBody>
          <a:bodyPr>
            <a:noAutofit/>
          </a:bodyPr>
          <a:lstStyle/>
          <a:p>
            <a:pPr>
              <a:defRPr sz="1400"/>
            </a:pPr>
            <a:r>
              <a:rPr lang="ru-RU" dirty="0"/>
              <a:t>31 мая 2012 г. пресс-конференция и презентация инициативы</a:t>
            </a:r>
          </a:p>
          <a:p>
            <a:pPr>
              <a:defRPr sz="1400"/>
            </a:pPr>
            <a:r>
              <a:rPr lang="ru-RU" dirty="0"/>
              <a:t>Виртуальная вступительная речь г-на Джулиана Хоуса (GNP +)</a:t>
            </a:r>
          </a:p>
          <a:p>
            <a:pPr>
              <a:defRPr sz="1400"/>
            </a:pPr>
            <a:r>
              <a:rPr lang="ru-RU" dirty="0"/>
              <a:t>11 компаний, участвовавших в инициативе и получивших дипломы, размещаются в приемной их офиса или в отделе кадров</a:t>
            </a:r>
          </a:p>
          <a:p>
            <a:pPr marL="0" indent="0">
              <a:defRPr/>
            </a:pPr>
            <a:endParaRPr lang="ru-RU" sz="1200" dirty="0"/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006" y="1583638"/>
            <a:ext cx="3635853" cy="2617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0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C31F39"/>
              </a:solidFill>
            </a:endParaRPr>
          </a:p>
        </p:txBody>
      </p:sp>
      <p:sp>
        <p:nvSpPr>
          <p:cNvPr id="7" name="Sisu kohatäide 6"/>
          <p:cNvSpPr>
            <a:spLocks noGrp="1"/>
          </p:cNvSpPr>
          <p:nvPr>
            <p:ph idx="1"/>
          </p:nvPr>
        </p:nvSpPr>
        <p:spPr>
          <a:xfrm>
            <a:off x="359532" y="1190473"/>
            <a:ext cx="8424936" cy="2022872"/>
          </a:xfrm>
        </p:spPr>
        <p:txBody>
          <a:bodyPr/>
          <a:lstStyle/>
          <a:p>
            <a:pPr marL="0" indent="0" algn="ctr">
              <a:buNone/>
              <a:defRPr b="1">
                <a:solidFill>
                  <a:schemeClr val="bg1"/>
                </a:solidFill>
              </a:defRPr>
            </a:pPr>
            <a:r>
              <a:t>Спасибо за внимание!</a:t>
            </a:r>
          </a:p>
          <a:p>
            <a:pPr marL="0" indent="0" algn="ctr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 algn="ctr">
              <a:defRPr sz="1600">
                <a:solidFill>
                  <a:schemeClr val="bg1"/>
                </a:solidFill>
              </a:defRPr>
            </a:pPr>
            <a:r>
              <a:t>Эстонская сеть ЛЖВ</a:t>
            </a:r>
            <a:endParaRPr lang="en-GB" sz="1600" b="1">
              <a:solidFill>
                <a:schemeClr val="bg1"/>
              </a:solidFill>
            </a:endParaRPr>
          </a:p>
        </p:txBody>
      </p:sp>
      <p:pic>
        <p:nvPicPr>
          <p:cNvPr id="10" name="Pilt 9" descr="logo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7727" y="2875427"/>
            <a:ext cx="1648546" cy="1950720"/>
          </a:xfrm>
          <a:prstGeom prst="rect">
            <a:avLst/>
          </a:prstGeom>
        </p:spPr>
      </p:pic>
      <p:pic>
        <p:nvPicPr>
          <p:cNvPr id="11" name="Pilt 10" descr="AdobeStock_108347960 [Converted]-0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01758" cy="1296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lt 41" descr="ESTONIA NEW3-01.png"/>
          <p:cNvPicPr>
            <a:picLocks noChangeAspect="1"/>
          </p:cNvPicPr>
          <p:nvPr/>
        </p:nvPicPr>
        <p:blipFill>
          <a:blip r:embed="rId2" cstate="print"/>
          <a:srcRect b="12412"/>
          <a:stretch>
            <a:fillRect/>
          </a:stretch>
        </p:blipFill>
        <p:spPr>
          <a:xfrm>
            <a:off x="413938" y="1049344"/>
            <a:ext cx="3743325" cy="3458964"/>
          </a:xfrm>
          <a:prstGeom prst="rect">
            <a:avLst/>
          </a:prstGeom>
        </p:spPr>
      </p:pic>
      <p:sp>
        <p:nvSpPr>
          <p:cNvPr id="23" name="Pealkiri 1"/>
          <p:cNvSpPr txBox="1">
            <a:spLocks/>
          </p:cNvSpPr>
          <p:nvPr/>
        </p:nvSpPr>
        <p:spPr>
          <a:xfrm>
            <a:off x="467544" y="707356"/>
            <a:ext cx="7296811" cy="56825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algn="l">
              <a:defRPr sz="28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dirty="0" err="1"/>
              <a:t>Опыт</a:t>
            </a:r>
            <a:r>
              <a:t> Эстонской сети ЛЖВ</a:t>
            </a:r>
            <a:endParaRPr kumimoji="0" lang="et-EE" sz="2400" b="1" i="0" u="none" strike="noStrike" kern="1200" normalizeH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Ristkülik 23"/>
          <p:cNvSpPr/>
          <p:nvPr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grpSp>
        <p:nvGrpSpPr>
          <p:cNvPr id="9" name="Rühm 22"/>
          <p:cNvGrpSpPr/>
          <p:nvPr/>
        </p:nvGrpSpPr>
        <p:grpSpPr>
          <a:xfrm>
            <a:off x="3762302" y="1493751"/>
            <a:ext cx="4115001" cy="707886"/>
            <a:chOff x="904070" y="3111018"/>
            <a:chExt cx="4614712" cy="793849"/>
          </a:xfrm>
        </p:grpSpPr>
        <p:sp>
          <p:nvSpPr>
            <p:cNvPr id="19" name="TextBox 18"/>
            <p:cNvSpPr txBox="1"/>
            <p:nvPr/>
          </p:nvSpPr>
          <p:spPr>
            <a:xfrm>
              <a:off x="904070" y="3111018"/>
              <a:ext cx="467529" cy="793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4000" b="1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3</a:t>
              </a:r>
              <a:endParaRPr lang="en-GB" sz="40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6161" y="3214515"/>
              <a:ext cx="4192621" cy="58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РЕГИОНАЛЬНЫ</a:t>
              </a:r>
              <a:r>
                <a:rPr lang="ru-RU"/>
                <a:t>Х</a:t>
              </a:r>
              <a:r>
                <a:t> </a:t>
              </a:r>
              <a:endParaRPr lang="ru-RU"/>
            </a:p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ОФИС</a:t>
              </a:r>
              <a:r>
                <a:rPr lang="ru-RU"/>
                <a:t>А</a:t>
              </a:r>
              <a:endParaRPr lang="en-GB"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76096" y="2149887"/>
            <a:ext cx="1328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15</a:t>
            </a:r>
            <a:endParaRPr lang="en-GB" sz="4000" b="1">
              <a:solidFill>
                <a:srgbClr val="59595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1366" y="2233400"/>
            <a:ext cx="3738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ШТАТНЫ</a:t>
            </a:r>
            <a:r>
              <a:rPr lang="ru-RU"/>
              <a:t>Х</a:t>
            </a:r>
            <a:r>
              <a:t> </a:t>
            </a:r>
            <a:endParaRPr lang="ru-RU"/>
          </a:p>
          <a:p>
            <a:pPr>
              <a:defRPr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СОТРУДНИК</a:t>
            </a:r>
            <a:r>
              <a:rPr lang="ru-RU"/>
              <a:t>ОВ</a:t>
            </a:r>
            <a:endParaRPr lang="en-GB" sz="1400">
              <a:solidFill>
                <a:srgbClr val="59595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2" name="Rühm 25"/>
          <p:cNvGrpSpPr/>
          <p:nvPr/>
        </p:nvGrpSpPr>
        <p:grpSpPr>
          <a:xfrm>
            <a:off x="3695146" y="2835563"/>
            <a:ext cx="4442937" cy="707886"/>
            <a:chOff x="665671" y="4818165"/>
            <a:chExt cx="4982472" cy="793849"/>
          </a:xfrm>
        </p:grpSpPr>
        <p:sp>
          <p:nvSpPr>
            <p:cNvPr id="17" name="TextBox 16"/>
            <p:cNvSpPr txBox="1"/>
            <p:nvPr/>
          </p:nvSpPr>
          <p:spPr>
            <a:xfrm>
              <a:off x="665671" y="4818165"/>
              <a:ext cx="933855" cy="793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4000" b="1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15</a:t>
              </a:r>
              <a:endParaRPr lang="en-GB" sz="40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55521" y="4907327"/>
              <a:ext cx="4192622" cy="345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ВОЛОНТЕР</a:t>
              </a:r>
              <a:r>
                <a:rPr lang="ru-RU"/>
                <a:t>ОВ</a:t>
              </a:r>
              <a:endParaRPr lang="en-GB"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6" name="Rühm 35"/>
          <p:cNvGrpSpPr/>
          <p:nvPr/>
        </p:nvGrpSpPr>
        <p:grpSpPr>
          <a:xfrm>
            <a:off x="5796058" y="2151669"/>
            <a:ext cx="5020857" cy="760546"/>
            <a:chOff x="2599704" y="832667"/>
            <a:chExt cx="5020857" cy="760546"/>
          </a:xfrm>
        </p:grpSpPr>
        <p:sp>
          <p:nvSpPr>
            <p:cNvPr id="13" name="TextBox 12"/>
            <p:cNvSpPr txBox="1"/>
            <p:nvPr/>
          </p:nvSpPr>
          <p:spPr>
            <a:xfrm>
              <a:off x="2599704" y="832667"/>
              <a:ext cx="22258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4000" b="1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2000</a:t>
              </a:r>
              <a:endParaRPr lang="en-GB" sz="40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1945" y="854549"/>
              <a:ext cx="37386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КОНЕЧНЫ</a:t>
              </a:r>
              <a:r>
                <a:rPr lang="ru-RU"/>
                <a:t>Х</a:t>
              </a:r>
              <a:r>
                <a:t> </a:t>
              </a:r>
              <a:endParaRPr lang="ru-RU"/>
            </a:p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ПОЛЬЗОВАТЕЛ</a:t>
              </a:r>
              <a:r>
                <a:rPr lang="ru-RU"/>
                <a:t>ЕЙ</a:t>
              </a:r>
              <a:r>
                <a:t> </a:t>
              </a:r>
              <a:endParaRPr lang="ru-RU"/>
            </a:p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УСЛУГ ЗА ГОД</a:t>
              </a:r>
              <a:endParaRPr lang="en-GB"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7" name="Rühm 36"/>
          <p:cNvGrpSpPr/>
          <p:nvPr/>
        </p:nvGrpSpPr>
        <p:grpSpPr>
          <a:xfrm>
            <a:off x="5804148" y="1384543"/>
            <a:ext cx="5062387" cy="817096"/>
            <a:chOff x="2008984" y="2039998"/>
            <a:chExt cx="5062387" cy="817096"/>
          </a:xfrm>
        </p:grpSpPr>
        <p:sp>
          <p:nvSpPr>
            <p:cNvPr id="15" name="TextBox 14"/>
            <p:cNvSpPr txBox="1"/>
            <p:nvPr/>
          </p:nvSpPr>
          <p:spPr>
            <a:xfrm>
              <a:off x="2008984" y="2149208"/>
              <a:ext cx="24011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4000" b="1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2008</a:t>
              </a:r>
              <a:endParaRPr lang="en-GB" sz="4000" b="1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2755" y="2039998"/>
              <a:ext cx="37386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ПОБЕДИТЕЛ</a:t>
              </a:r>
              <a:r>
                <a:rPr lang="ru-RU"/>
                <a:t>ЕЙ</a:t>
              </a:r>
              <a:r>
                <a:t> </a:t>
              </a:r>
              <a:endParaRPr lang="ru-RU"/>
            </a:p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ПРЕМИИ</a:t>
              </a:r>
              <a:r>
                <a:rPr lang="ru-RU"/>
                <a:t> </a:t>
              </a:r>
            </a:p>
            <a:p>
              <a:pPr>
                <a:defRPr sz="1400">
                  <a:solidFill>
                    <a:srgbClr val="59595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pPr>
              <a:r>
                <a:t>"КРАСНАЯ ЛЕНТА" </a:t>
              </a:r>
              <a:endParaRPr lang="en-GB" sz="1400">
                <a:solidFill>
                  <a:srgbClr val="59595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8" name="Rühm 47"/>
          <p:cNvGrpSpPr/>
          <p:nvPr/>
        </p:nvGrpSpPr>
        <p:grpSpPr>
          <a:xfrm>
            <a:off x="5931517" y="2995476"/>
            <a:ext cx="131741" cy="367446"/>
            <a:chOff x="2712067" y="3392909"/>
            <a:chExt cx="131741" cy="367446"/>
          </a:xfrm>
        </p:grpSpPr>
        <p:sp>
          <p:nvSpPr>
            <p:cNvPr id="46" name="Diagonaalriba 45"/>
            <p:cNvSpPr/>
            <p:nvPr/>
          </p:nvSpPr>
          <p:spPr>
            <a:xfrm flipV="1">
              <a:off x="2712067" y="3392909"/>
              <a:ext cx="131741" cy="183771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Diagonaalriba 46"/>
            <p:cNvSpPr/>
            <p:nvPr/>
          </p:nvSpPr>
          <p:spPr>
            <a:xfrm>
              <a:off x="2712067" y="3576584"/>
              <a:ext cx="131741" cy="183771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157412" y="2939350"/>
            <a:ext cx="37941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595959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pPr>
            <a:r>
              <a:t>ПРОГРАММА ТЕСТИРОВАНИЯ </a:t>
            </a:r>
            <a:endParaRPr lang="ru-RU"/>
          </a:p>
          <a:p>
            <a:pPr>
              <a:defRPr sz="1400">
                <a:solidFill>
                  <a:srgbClr val="595959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pPr>
            <a:r>
              <a:t>НА ВИЧ</a:t>
            </a:r>
            <a:r>
              <a:rPr lang="ru-RU"/>
              <a:t> </a:t>
            </a:r>
            <a:r>
              <a:t>В РАМКАХ </a:t>
            </a:r>
            <a:endParaRPr lang="ru-RU"/>
          </a:p>
          <a:p>
            <a:pPr>
              <a:defRPr sz="1400">
                <a:solidFill>
                  <a:srgbClr val="595959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pPr>
            <a:r>
              <a:t>СООБЩЕСТВА</a:t>
            </a:r>
            <a:endParaRPr lang="en-GB" sz="1400">
              <a:solidFill>
                <a:srgbClr val="595959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CTURES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296" y="1003774"/>
            <a:ext cx="6950837" cy="3259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t> </a:t>
            </a:r>
          </a:p>
        </p:txBody>
      </p:sp>
      <p:pic>
        <p:nvPicPr>
          <p:cNvPr id="5" name="Pilt 4" descr="PICTURES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165" y="1004583"/>
            <a:ext cx="6923003" cy="3243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t> </a:t>
            </a:r>
          </a:p>
        </p:txBody>
      </p:sp>
      <p:pic>
        <p:nvPicPr>
          <p:cNvPr id="5" name="Pilt 4" descr="PICTURES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85" y="1004583"/>
            <a:ext cx="6890562" cy="3243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t> </a:t>
            </a:r>
          </a:p>
        </p:txBody>
      </p:sp>
      <p:pic>
        <p:nvPicPr>
          <p:cNvPr id="5" name="Pilt 4" descr="PICTURES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85" y="1017826"/>
            <a:ext cx="6890562" cy="32172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86995" y="1194208"/>
            <a:ext cx="373042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1" hangingPunct="1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Это инициатива четырех</a:t>
            </a:r>
            <a:endParaRPr lang="et-EE" sz="1400" b="1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eaLnBrk="1" hangingPunct="1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партнеров-учредителей:</a:t>
            </a:r>
            <a:endParaRPr lang="en-GB" sz="1400" b="1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eaLnBrk="1" hangingPunct="1">
              <a:defRPr sz="1400" b="1"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t>  </a:t>
            </a:r>
            <a:endParaRPr lang="en-US" sz="1400" b="1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Picture 19" descr="Stigma index 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356" y="2825109"/>
            <a:ext cx="2453409" cy="100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isu kohatäide 2"/>
          <p:cNvSpPr txBox="1">
            <a:spLocks/>
          </p:cNvSpPr>
          <p:nvPr/>
        </p:nvSpPr>
        <p:spPr>
          <a:xfrm>
            <a:off x="461246" y="999142"/>
            <a:ext cx="4782394" cy="164835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8572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1F39"/>
              </a:buClr>
              <a:buSzPct val="59000"/>
              <a:buFont typeface="Wingdings" pitchFamily="2" charset="2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dirty="0"/>
              <a:t>"Индекс стигмы ЛЖВ" в настоящее время уже внедрен на национальном уровне в 30 странах под руководством организаций ЛЖВ в этих странах,  что стало возможным благодаря партнерству с правительственными органами, организациями гражданского общества и исследовательскими учреждениями.</a:t>
            </a:r>
            <a:endParaRPr kumimoji="0" lang="ru-RU" sz="1400" b="0" i="0" u="none" strike="noStrike" kern="1200" cap="none" spc="0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5" name="Rühm 14"/>
          <p:cNvGrpSpPr/>
          <p:nvPr/>
        </p:nvGrpSpPr>
        <p:grpSpPr>
          <a:xfrm>
            <a:off x="6242893" y="1825850"/>
            <a:ext cx="1629899" cy="2252535"/>
            <a:chOff x="6048684" y="1914863"/>
            <a:chExt cx="1938155" cy="267854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152557" y="2238437"/>
              <a:ext cx="1730410" cy="735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627378" y="3566307"/>
              <a:ext cx="849762" cy="1027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logo_ippfj5O7lK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252559" y="2960309"/>
              <a:ext cx="1530406" cy="470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048684" y="1914863"/>
              <a:ext cx="1938155" cy="2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Sisu kohatäide 2"/>
          <p:cNvSpPr txBox="1">
            <a:spLocks/>
          </p:cNvSpPr>
          <p:nvPr/>
        </p:nvSpPr>
        <p:spPr>
          <a:xfrm>
            <a:off x="647361" y="2859782"/>
            <a:ext cx="2201035" cy="1565569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подробную информацию можно получить на вебсайтах:</a:t>
            </a:r>
            <a:r>
              <a:rPr lang="ru-RU" b="1" i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b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400" i="1" u="sng" dirty="0">
                <a:latin typeface="Open Sans" pitchFamily="34" charset="0"/>
                <a:ea typeface="Open Sans" pitchFamily="34" charset="0"/>
                <a:cs typeface="Open Sans" pitchFamily="34" charset="0"/>
                <a:hlinkClick r:id="rId7" action="ppaction://hlinkfile"/>
              </a:rPr>
              <a:t>www.stigma index.org</a:t>
            </a:r>
            <a:r>
              <a:rPr lang="ru-RU" sz="1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i="1" u="sng" dirty="0">
                <a:latin typeface="Open Sans" pitchFamily="34" charset="0"/>
                <a:ea typeface="Open Sans" pitchFamily="34" charset="0"/>
                <a:cs typeface="Open Sans" pitchFamily="34" charset="0"/>
                <a:hlinkClick r:id="rId8"/>
              </a:rPr>
              <a:t>www.gnpplus.net</a:t>
            </a:r>
            <a:r>
              <a:rPr lang="ru-RU" sz="1400" i="1" u="sng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kumimoji="0" lang="ru-RU" sz="1400" b="0" i="1" u="none" strike="noStrike" kern="1200" cap="none" spc="0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7" name="Rühm 16"/>
          <p:cNvGrpSpPr/>
          <p:nvPr/>
        </p:nvGrpSpPr>
        <p:grpSpPr>
          <a:xfrm>
            <a:off x="519126" y="2963817"/>
            <a:ext cx="130194" cy="255934"/>
            <a:chOff x="2712067" y="3465524"/>
            <a:chExt cx="130194" cy="255934"/>
          </a:xfrm>
        </p:grpSpPr>
        <p:sp>
          <p:nvSpPr>
            <p:cNvPr id="18" name="Diagonaalriba 17"/>
            <p:cNvSpPr/>
            <p:nvPr/>
          </p:nvSpPr>
          <p:spPr>
            <a:xfrm>
              <a:off x="2712067" y="3591264"/>
              <a:ext cx="130194" cy="130194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Diagonaalriba 18"/>
            <p:cNvSpPr/>
            <p:nvPr/>
          </p:nvSpPr>
          <p:spPr>
            <a:xfrm flipV="1">
              <a:off x="2712067" y="3465524"/>
              <a:ext cx="130194" cy="130194"/>
            </a:xfrm>
            <a:prstGeom prst="diagStripe">
              <a:avLst/>
            </a:prstGeom>
            <a:solidFill>
              <a:srgbClr val="E41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8" name="Ristkülik 17"/>
          <p:cNvSpPr/>
          <p:nvPr/>
        </p:nvSpPr>
        <p:spPr>
          <a:xfrm>
            <a:off x="575048" y="153455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20" name="Sisu kohatäide 2"/>
          <p:cNvSpPr>
            <a:spLocks noGrp="1"/>
          </p:cNvSpPr>
          <p:nvPr>
            <p:ph idx="1"/>
          </p:nvPr>
        </p:nvSpPr>
        <p:spPr>
          <a:xfrm>
            <a:off x="461246" y="1755973"/>
            <a:ext cx="4250358" cy="2662278"/>
          </a:xfrm>
        </p:spPr>
        <p:txBody>
          <a:bodyPr>
            <a:normAutofit/>
          </a:bodyPr>
          <a:lstStyle/>
          <a:p>
            <a:pPr algn="just">
              <a:defRPr sz="1400"/>
            </a:pPr>
            <a:r>
              <a:rPr lang="ru-RU" dirty="0"/>
              <a:t>Протокол исследования утвержден Таллинской комиссией по этике проведения медицинских исследований</a:t>
            </a:r>
          </a:p>
          <a:p>
            <a:pPr algn="just">
              <a:defRPr sz="1400"/>
            </a:pPr>
            <a:r>
              <a:rPr lang="ru-RU" dirty="0"/>
              <a:t>Основные инструменты - структурированная анкета и форма информированного согласия на эстонском и русском языках.</a:t>
            </a:r>
          </a:p>
          <a:p>
            <a:pPr algn="just">
              <a:defRPr sz="1400"/>
            </a:pPr>
            <a:r>
              <a:rPr lang="ru-RU" dirty="0"/>
              <a:t>Сбор данных ноябрь-декабрь 2010 г.</a:t>
            </a:r>
            <a:endParaRPr lang="ru-RU" sz="1400" dirty="0"/>
          </a:p>
          <a:p>
            <a:pPr algn="just">
              <a:defRPr sz="1400"/>
            </a:pPr>
            <a:r>
              <a:rPr lang="ru-RU" dirty="0"/>
              <a:t>Выборка - 300 человек, в том числе 24 заключенных.</a:t>
            </a:r>
          </a:p>
          <a:p>
            <a:pPr algn="just">
              <a:defRPr sz="1400"/>
            </a:pPr>
            <a:r>
              <a:rPr lang="ru-RU" dirty="0"/>
              <a:t>Собеседования в мужской тюрьме в Тарту и женской тюрьме в </a:t>
            </a:r>
            <a:r>
              <a:rPr lang="ru-RU" dirty="0" err="1"/>
              <a:t>Харку</a:t>
            </a:r>
            <a:r>
              <a:rPr lang="ru-RU" dirty="0"/>
              <a:t>.</a:t>
            </a:r>
            <a:endParaRPr lang="ru-RU" sz="1400" dirty="0"/>
          </a:p>
          <a:p>
            <a:pPr marL="0" indent="0" algn="just">
              <a:buFont typeface="Arial" pitchFamily="34" charset="0"/>
              <a:buNone/>
              <a:defRPr/>
            </a:pPr>
            <a:endParaRPr lang="ru-RU" sz="1400" dirty="0"/>
          </a:p>
          <a:p>
            <a:pPr algn="just">
              <a:buNone/>
            </a:pPr>
            <a:endParaRPr lang="ru-RU" sz="1400" dirty="0"/>
          </a:p>
        </p:txBody>
      </p:sp>
      <p:pic>
        <p:nvPicPr>
          <p:cNvPr id="22" name="Объект 4"/>
          <p:cNvPicPr>
            <a:picLocks noChangeAspect="1"/>
          </p:cNvPicPr>
          <p:nvPr/>
        </p:nvPicPr>
        <p:blipFill>
          <a:blip r:embed="rId2" cstate="print"/>
          <a:srcRect b="6911"/>
          <a:stretch>
            <a:fillRect/>
          </a:stretch>
        </p:blipFill>
        <p:spPr>
          <a:xfrm>
            <a:off x="4907047" y="671639"/>
            <a:ext cx="2637427" cy="3682742"/>
          </a:xfrm>
          <a:prstGeom prst="rect">
            <a:avLst/>
          </a:prstGeom>
          <a:ln w="3175">
            <a:noFill/>
          </a:ln>
        </p:spPr>
      </p:pic>
      <p:sp>
        <p:nvSpPr>
          <p:cNvPr id="15" name="Pealkiri 1"/>
          <p:cNvSpPr>
            <a:spLocks noGrp="1"/>
          </p:cNvSpPr>
          <p:nvPr>
            <p:ph type="title"/>
          </p:nvPr>
        </p:nvSpPr>
        <p:spPr>
          <a:xfrm>
            <a:off x="509798" y="733245"/>
            <a:ext cx="5577206" cy="966159"/>
          </a:xfrm>
        </p:spPr>
        <p:txBody>
          <a:bodyPr>
            <a:noAutofit/>
          </a:bodyPr>
          <a:lstStyle/>
          <a:p>
            <a:pPr>
              <a:defRPr sz="2200"/>
            </a:pPr>
            <a:r>
              <a:rPr lang="ru-RU" dirty="0"/>
              <a:t>Люди, живущие с ВИЧ </a:t>
            </a:r>
            <a:br>
              <a:rPr lang="ru-RU" dirty="0"/>
            </a:br>
            <a:r>
              <a:rPr lang="ru-RU" dirty="0"/>
              <a:t>"Индекс стигмы" в Эстонии в 2011 г.</a:t>
            </a:r>
            <a:endParaRPr lang="ru-RU" sz="2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509798" y="1092425"/>
            <a:ext cx="550259" cy="17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20" name="Sisu kohatäide 2"/>
          <p:cNvSpPr>
            <a:spLocks noGrp="1"/>
          </p:cNvSpPr>
          <p:nvPr>
            <p:ph idx="1"/>
          </p:nvPr>
        </p:nvSpPr>
        <p:spPr>
          <a:xfrm>
            <a:off x="461244" y="1472751"/>
            <a:ext cx="6295544" cy="2662278"/>
          </a:xfrm>
        </p:spPr>
        <p:txBody>
          <a:bodyPr>
            <a:noAutofit/>
          </a:bodyPr>
          <a:lstStyle/>
          <a:p>
            <a:pPr>
              <a:defRPr altLang="ru-RU" sz="1400"/>
            </a:pPr>
            <a:r>
              <a:t>Психологическое и физическое насилие </a:t>
            </a:r>
            <a:endParaRPr lang="sv-SE" altLang="ru-RU" sz="1400"/>
          </a:p>
          <a:p>
            <a:pPr>
              <a:defRPr altLang="ru-RU" sz="1400"/>
            </a:pPr>
            <a:r>
              <a:t>Общие проявления стигмы проявлялись в сплетнях, словесных нападках и угрозах.</a:t>
            </a:r>
            <a:endParaRPr lang="en-US" altLang="ru-RU" sz="1400"/>
          </a:p>
          <a:p>
            <a:pPr>
              <a:defRPr altLang="ru-RU" sz="1400"/>
            </a:pPr>
            <a:r>
              <a:t>Высокий уровень субъективной внутренней стигмы: низкая самооценка, обвинения, чувство стыда и вины, суицидальные наклонности...</a:t>
            </a:r>
          </a:p>
          <a:p>
            <a:pPr>
              <a:defRPr altLang="ru-RU" sz="1400"/>
            </a:pPr>
            <a:r>
              <a:t>Респонденты не верят, что медицинские записи об их состоянии здоровья хранятся в тайне </a:t>
            </a:r>
          </a:p>
          <a:p>
            <a:pPr>
              <a:defRPr altLang="ru-RU" sz="1400"/>
            </a:pPr>
            <a:r>
              <a:t>Медицинский работник посоветовал ЛЖВ не иметь ребенка</a:t>
            </a:r>
          </a:p>
          <a:p>
            <a:pPr>
              <a:defRPr altLang="ru-RU" sz="1400"/>
            </a:pPr>
            <a:r>
              <a:t>Медицинские работники принуждали ЛЖВ к стерилизации </a:t>
            </a:r>
            <a:endParaRPr lang="et-EE" altLang="ru-RU" sz="1400"/>
          </a:p>
          <a:p>
            <a:endParaRPr lang="et-EE" altLang="ru-RU" sz="1400"/>
          </a:p>
        </p:txBody>
      </p:sp>
      <p:sp>
        <p:nvSpPr>
          <p:cNvPr id="7" name="Pealkiri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Основные результаты</a:t>
            </a:r>
            <a:endParaRPr lang="en-GB"/>
          </a:p>
        </p:txBody>
      </p:sp>
      <p:sp>
        <p:nvSpPr>
          <p:cNvPr id="9" name="Ristkülik 8"/>
          <p:cNvSpPr/>
          <p:nvPr/>
        </p:nvSpPr>
        <p:spPr>
          <a:xfrm>
            <a:off x="575048" y="1178500"/>
            <a:ext cx="216024" cy="32400"/>
          </a:xfrm>
          <a:prstGeom prst="rect">
            <a:avLst/>
          </a:prstGeom>
          <a:solidFill>
            <a:srgbClr val="C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733</Words>
  <Application>Microsoft Macintosh PowerPoint</Application>
  <PresentationFormat>Экран (16:9)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Imago</vt:lpstr>
      <vt:lpstr>Minion</vt:lpstr>
      <vt:lpstr>Neo Sans Cyr</vt:lpstr>
      <vt:lpstr>Neo Sans Pro</vt:lpstr>
      <vt:lpstr>Neo Sans Std</vt:lpstr>
      <vt:lpstr>Open Sans</vt:lpstr>
      <vt:lpstr>Open Sans Extrabold</vt:lpstr>
      <vt:lpstr>Wingdings</vt:lpstr>
      <vt:lpstr>Office'i kujundus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Люди, живущие с ВИЧ  "Индекс стигмы" в Эстонии в 2011 г.</vt:lpstr>
      <vt:lpstr>Основные результаты</vt:lpstr>
      <vt:lpstr>Презентация PowerPoint</vt:lpstr>
      <vt:lpstr>Доступ к работе и образованию</vt:lpstr>
      <vt:lpstr>Результаты адвокации</vt:lpstr>
      <vt:lpstr>Инициативы и результаты адвокации</vt:lpstr>
      <vt:lpstr>Адвокационная деятельность</vt:lpstr>
      <vt:lpstr>Пресс-конференция "ВИЧ не распространяется через работу"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ÜMARLAUD JUURDEPÄÄSU LAIENDAMINE HIV TESTIMISELE</dc:title>
  <dc:creator>Igor</dc:creator>
  <cp:lastModifiedBy>Microsoft Office User</cp:lastModifiedBy>
  <cp:revision>396</cp:revision>
  <dcterms:created xsi:type="dcterms:W3CDTF">2010-11-10T13:53:33Z</dcterms:created>
  <dcterms:modified xsi:type="dcterms:W3CDTF">2020-12-15T16:08:32Z</dcterms:modified>
</cp:coreProperties>
</file>