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61" r:id="rId3"/>
    <p:sldId id="262" r:id="rId4"/>
    <p:sldId id="264" r:id="rId5"/>
    <p:sldId id="2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EF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37"/>
    <p:restoredTop sz="94626"/>
  </p:normalViewPr>
  <p:slideViewPr>
    <p:cSldViewPr snapToGrid="0" snapToObjects="1">
      <p:cViewPr varScale="1">
        <p:scale>
          <a:sx n="121" d="100"/>
          <a:sy n="121" d="100"/>
        </p:scale>
        <p:origin x="11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D2E0C-09CC-7246-976D-07F1DB443592}" type="datetimeFigureOut">
              <a:rPr lang="en-US" smtClean="0"/>
              <a:t>8/5/20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5F91D-5BF2-FB4C-990E-3853A45937B6}" type="slidenum">
              <a:rPr lang="en-US" smtClean="0"/>
              <a:t>‹#›</a:t>
            </a:fld>
            <a:endParaRPr lang="en-US"/>
          </a:p>
        </p:txBody>
      </p:sp>
    </p:spTree>
    <p:extLst>
      <p:ext uri="{BB962C8B-B14F-4D97-AF65-F5344CB8AC3E}">
        <p14:creationId xmlns:p14="http://schemas.microsoft.com/office/powerpoint/2010/main" val="1458364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F5F91D-5BF2-FB4C-990E-3853A45937B6}" type="slidenum">
              <a:rPr lang="en-US" smtClean="0"/>
              <a:t>2</a:t>
            </a:fld>
            <a:endParaRPr lang="en-US"/>
          </a:p>
        </p:txBody>
      </p:sp>
    </p:spTree>
    <p:extLst>
      <p:ext uri="{BB962C8B-B14F-4D97-AF65-F5344CB8AC3E}">
        <p14:creationId xmlns:p14="http://schemas.microsoft.com/office/powerpoint/2010/main" val="3275565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CC58D-A18A-014A-81B1-D725E2EFF2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DBC045-FD62-E24C-9ED0-DFBF5F63A3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CA83B2-3FBA-A341-BBC1-334F889C7A48}"/>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C312FFA9-DF4C-E44D-968B-77E265B9A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9CFA47-C515-2B43-9455-F2F3CC58A560}"/>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215514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362E-2FFC-1B4E-96F2-4AA679BE0B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CB1BEF-B32E-9D4A-8339-83B504A2C6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CA5F8-F086-174B-95CA-A26F6B27D15F}"/>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9BCBC64E-6CD3-A043-8030-CE5393155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F1FF43-E271-FC46-95F4-9B92404240CC}"/>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3924617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B67347-507D-6B4F-A571-9E4FE48D68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6E0931-2062-6A41-B16F-5E9315A8A51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B4D668-E2CA-184E-8AA9-C89064B580FD}"/>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476603FB-E304-6C45-99D2-67BD25BF2D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01DBC-118B-4048-A4EE-67B3D4EFD6CC}"/>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197459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F7057-F655-5141-B241-CFBEA82663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7A492E-A64E-DF44-AE85-86285AF3E1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916CBE-9061-C84B-99E2-94D44543BBBB}"/>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201B6B39-998E-084E-96A7-FE9574106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542E0-27F4-B74E-A479-CDE612E608CC}"/>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171071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A931-9E14-9B44-A5EA-64A2D02A0C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3AA158-CA93-9349-AB2E-6516B1DFEE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25FEDB-D7E2-1B4D-B80E-78874181C8D0}"/>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2FE36FA9-FB00-7E41-947D-08B2A2D55D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EBEA38-C722-7E4E-9626-591195255143}"/>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403129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8F401-22BC-A849-99E8-05040E3E67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9222B8-A772-A844-BD84-1B27029183A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97BA7C-E80E-CE4A-9F31-94F6FF591E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12F3C3-33D7-694D-80D4-6C554685805F}"/>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6" name="Footer Placeholder 5">
            <a:extLst>
              <a:ext uri="{FF2B5EF4-FFF2-40B4-BE49-F238E27FC236}">
                <a16:creationId xmlns:a16="http://schemas.microsoft.com/office/drawing/2014/main" id="{DC205BA5-7A1A-E447-8AFE-C2F4E9978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0EF698-33BD-E041-A656-BDAE313DC7C8}"/>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342390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E64EA-5123-834A-91C3-0D5229AFF6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86905-7ECF-C14C-B27E-C831AE9C84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A13E1B-4E0E-6E41-BDB3-C260F5D09D8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B31211-3E29-0E4B-BB02-63E4C78B0B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F10F70-1EE1-B349-83DE-C966E3243CC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86A023-2CDC-A442-A633-F38718D930F7}"/>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8" name="Footer Placeholder 7">
            <a:extLst>
              <a:ext uri="{FF2B5EF4-FFF2-40B4-BE49-F238E27FC236}">
                <a16:creationId xmlns:a16="http://schemas.microsoft.com/office/drawing/2014/main" id="{24957138-2773-C045-A3FC-79C23BD94A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6FD0DF-C9E1-6344-8DF0-5C8F2AA6D73E}"/>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5858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ECC3-E48B-424D-9515-5264E7D6F3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34AC1F-D07F-334D-ACE5-D957ABF1732C}"/>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4" name="Footer Placeholder 3">
            <a:extLst>
              <a:ext uri="{FF2B5EF4-FFF2-40B4-BE49-F238E27FC236}">
                <a16:creationId xmlns:a16="http://schemas.microsoft.com/office/drawing/2014/main" id="{9F7957AF-C1A6-0D44-A76D-C28C17D14D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59004B-FFF9-8F49-86B0-4918B5CC6AE0}"/>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317049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AF82B4-2B0A-4D43-B05B-2E7A4696D6F1}"/>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3" name="Footer Placeholder 2">
            <a:extLst>
              <a:ext uri="{FF2B5EF4-FFF2-40B4-BE49-F238E27FC236}">
                <a16:creationId xmlns:a16="http://schemas.microsoft.com/office/drawing/2014/main" id="{2DFAE854-E474-124A-9621-E832F63661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0BB7FD-3300-9247-AC2A-A39835B0DBFF}"/>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2708814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FE269-4435-8E48-8F5C-68B406BE2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68D193-2F99-1E4C-B502-32DF93FD09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9E0A91-066D-CF4C-BA07-6C820AF21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BB0745-3DD1-F84C-B885-B86ECA772F7E}"/>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6" name="Footer Placeholder 5">
            <a:extLst>
              <a:ext uri="{FF2B5EF4-FFF2-40B4-BE49-F238E27FC236}">
                <a16:creationId xmlns:a16="http://schemas.microsoft.com/office/drawing/2014/main" id="{7957FC3B-78B6-624C-B583-9E1374271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1FA4E3-265C-CA43-A17A-867F0DA9A0A1}"/>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4106352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39BF4-0747-1141-AA0E-AB6A47D274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7B89B3-1280-9840-9227-EB992FE433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27C664-E7CE-5247-94A6-98F02A358B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33FB27-6D99-2F42-A81F-58254EBF32AA}"/>
              </a:ext>
            </a:extLst>
          </p:cNvPr>
          <p:cNvSpPr>
            <a:spLocks noGrp="1"/>
          </p:cNvSpPr>
          <p:nvPr>
            <p:ph type="dt" sz="half" idx="10"/>
          </p:nvPr>
        </p:nvSpPr>
        <p:spPr/>
        <p:txBody>
          <a:bodyPr/>
          <a:lstStyle/>
          <a:p>
            <a:fld id="{8C43D947-D29D-3046-8360-C8CE17D56A70}" type="datetimeFigureOut">
              <a:rPr lang="en-US" smtClean="0"/>
              <a:t>8/5/20</a:t>
            </a:fld>
            <a:endParaRPr lang="en-US"/>
          </a:p>
        </p:txBody>
      </p:sp>
      <p:sp>
        <p:nvSpPr>
          <p:cNvPr id="6" name="Footer Placeholder 5">
            <a:extLst>
              <a:ext uri="{FF2B5EF4-FFF2-40B4-BE49-F238E27FC236}">
                <a16:creationId xmlns:a16="http://schemas.microsoft.com/office/drawing/2014/main" id="{96B0AE2A-A519-ED4C-9688-C9FF847E68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3EF5F7-ABF4-1F4C-BC47-887DB7CC7840}"/>
              </a:ext>
            </a:extLst>
          </p:cNvPr>
          <p:cNvSpPr>
            <a:spLocks noGrp="1"/>
          </p:cNvSpPr>
          <p:nvPr>
            <p:ph type="sldNum" sz="quarter" idx="12"/>
          </p:nvPr>
        </p:nvSpPr>
        <p:spPr/>
        <p:txBody>
          <a:bodyPr/>
          <a:lstStyle/>
          <a:p>
            <a:fld id="{72D6ECCD-6911-ED43-9B44-C6DAC4E5826C}" type="slidenum">
              <a:rPr lang="en-US" smtClean="0"/>
              <a:t>‹#›</a:t>
            </a:fld>
            <a:endParaRPr lang="en-US"/>
          </a:p>
        </p:txBody>
      </p:sp>
    </p:spTree>
    <p:extLst>
      <p:ext uri="{BB962C8B-B14F-4D97-AF65-F5344CB8AC3E}">
        <p14:creationId xmlns:p14="http://schemas.microsoft.com/office/powerpoint/2010/main" val="4231622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14048-DE97-8341-A767-E9988E2EB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2EBAF1-47F5-2446-B68B-AA4EC77731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2C451-8D51-F745-BC7F-42A17FEDC8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3D947-D29D-3046-8360-C8CE17D56A70}" type="datetimeFigureOut">
              <a:rPr lang="en-US" smtClean="0"/>
              <a:t>8/5/20</a:t>
            </a:fld>
            <a:endParaRPr lang="en-US"/>
          </a:p>
        </p:txBody>
      </p:sp>
      <p:sp>
        <p:nvSpPr>
          <p:cNvPr id="5" name="Footer Placeholder 4">
            <a:extLst>
              <a:ext uri="{FF2B5EF4-FFF2-40B4-BE49-F238E27FC236}">
                <a16:creationId xmlns:a16="http://schemas.microsoft.com/office/drawing/2014/main" id="{AC57EE22-06A9-A046-8D4F-F89E26791C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C22C81-2516-7E46-BD7C-F7D965EE60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6ECCD-6911-ED43-9B44-C6DAC4E5826C}" type="slidenum">
              <a:rPr lang="en-US" smtClean="0"/>
              <a:t>‹#›</a:t>
            </a:fld>
            <a:endParaRPr lang="en-US"/>
          </a:p>
        </p:txBody>
      </p:sp>
    </p:spTree>
    <p:extLst>
      <p:ext uri="{BB962C8B-B14F-4D97-AF65-F5344CB8AC3E}">
        <p14:creationId xmlns:p14="http://schemas.microsoft.com/office/powerpoint/2010/main" val="1842651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A7B2F-B703-9343-89AB-9D4DA490E907}"/>
              </a:ext>
            </a:extLst>
          </p:cNvPr>
          <p:cNvSpPr>
            <a:spLocks noGrp="1"/>
          </p:cNvSpPr>
          <p:nvPr>
            <p:ph type="ctrTitle"/>
          </p:nvPr>
        </p:nvSpPr>
        <p:spPr>
          <a:xfrm>
            <a:off x="263236" y="5403273"/>
            <a:ext cx="5181600" cy="1057708"/>
          </a:xfrm>
        </p:spPr>
        <p:txBody>
          <a:bodyPr>
            <a:normAutofit fontScale="90000"/>
          </a:bodyPr>
          <a:lstStyle/>
          <a:p>
            <a:br>
              <a:rPr lang="ru-RU" dirty="0"/>
            </a:br>
            <a:br>
              <a:rPr lang="en-CA" dirty="0">
                <a:solidFill>
                  <a:schemeClr val="accent6">
                    <a:lumMod val="50000"/>
                  </a:schemeClr>
                </a:solidFill>
              </a:rPr>
            </a:br>
            <a:r>
              <a:rPr lang="ru-RU" dirty="0">
                <a:solidFill>
                  <a:schemeClr val="accent6">
                    <a:lumMod val="75000"/>
                  </a:schemeClr>
                </a:solidFill>
              </a:rPr>
              <a:t>Грудное вскармливание + ВИЧ + Криминализация</a:t>
            </a:r>
            <a:br>
              <a:rPr lang="en-CA" dirty="0">
                <a:solidFill>
                  <a:schemeClr val="accent6">
                    <a:lumMod val="75000"/>
                  </a:schemeClr>
                </a:solidFill>
              </a:rPr>
            </a:br>
            <a:br>
              <a:rPr lang="en-CA" dirty="0"/>
            </a:br>
            <a:r>
              <a:rPr lang="en-US" dirty="0">
                <a:solidFill>
                  <a:schemeClr val="accent6"/>
                </a:solidFill>
              </a:rPr>
              <a:t>Breastfeeding + HIV + Criminalization</a:t>
            </a:r>
          </a:p>
        </p:txBody>
      </p:sp>
      <p:sp>
        <p:nvSpPr>
          <p:cNvPr id="3" name="Subtitle 2">
            <a:extLst>
              <a:ext uri="{FF2B5EF4-FFF2-40B4-BE49-F238E27FC236}">
                <a16:creationId xmlns:a16="http://schemas.microsoft.com/office/drawing/2014/main" id="{D8DC82B8-3C73-674E-B6C0-CA5FFCF3F97A}"/>
              </a:ext>
            </a:extLst>
          </p:cNvPr>
          <p:cNvSpPr>
            <a:spLocks noGrp="1"/>
          </p:cNvSpPr>
          <p:nvPr>
            <p:ph type="subTitle" idx="1"/>
          </p:nvPr>
        </p:nvSpPr>
        <p:spPr>
          <a:xfrm>
            <a:off x="5126181" y="2087347"/>
            <a:ext cx="9144000" cy="1655762"/>
          </a:xfrm>
        </p:spPr>
        <p:txBody>
          <a:bodyPr>
            <a:normAutofit lnSpcReduction="10000"/>
          </a:bodyPr>
          <a:lstStyle/>
          <a:p>
            <a:endParaRPr lang="en-US" dirty="0">
              <a:solidFill>
                <a:schemeClr val="accent6">
                  <a:lumMod val="75000"/>
                </a:schemeClr>
              </a:solidFill>
            </a:endParaRPr>
          </a:p>
          <a:p>
            <a:endParaRPr lang="en-US" dirty="0">
              <a:solidFill>
                <a:schemeClr val="accent6">
                  <a:lumMod val="75000"/>
                </a:schemeClr>
              </a:solidFill>
            </a:endParaRPr>
          </a:p>
          <a:p>
            <a:r>
              <a:rPr lang="ru-RU" dirty="0">
                <a:solidFill>
                  <a:schemeClr val="accent6">
                    <a:lumMod val="75000"/>
                  </a:schemeClr>
                </a:solidFill>
              </a:rPr>
              <a:t>Джессика </a:t>
            </a:r>
            <a:r>
              <a:rPr lang="ru-RU" dirty="0" err="1">
                <a:solidFill>
                  <a:schemeClr val="accent6">
                    <a:lumMod val="75000"/>
                  </a:schemeClr>
                </a:solidFill>
              </a:rPr>
              <a:t>Уйтбред</a:t>
            </a:r>
            <a:endParaRPr lang="ru-RU" dirty="0">
              <a:solidFill>
                <a:schemeClr val="accent6">
                  <a:lumMod val="75000"/>
                </a:schemeClr>
              </a:solidFill>
            </a:endParaRPr>
          </a:p>
          <a:p>
            <a:r>
              <a:rPr lang="en-US" dirty="0">
                <a:solidFill>
                  <a:schemeClr val="accent6">
                    <a:lumMod val="75000"/>
                  </a:schemeClr>
                </a:solidFill>
              </a:rPr>
              <a:t>Jessica Whitbread</a:t>
            </a:r>
          </a:p>
          <a:p>
            <a:endParaRPr lang="en-US" dirty="0">
              <a:solidFill>
                <a:schemeClr val="accent6">
                  <a:lumMod val="75000"/>
                </a:schemeClr>
              </a:solidFill>
            </a:endParaRPr>
          </a:p>
          <a:p>
            <a:endParaRPr lang="en-US" dirty="0"/>
          </a:p>
        </p:txBody>
      </p:sp>
      <p:sp>
        <p:nvSpPr>
          <p:cNvPr id="4" name="Rectangle 3">
            <a:extLst>
              <a:ext uri="{FF2B5EF4-FFF2-40B4-BE49-F238E27FC236}">
                <a16:creationId xmlns:a16="http://schemas.microsoft.com/office/drawing/2014/main" id="{A8F3E9A4-2988-C843-90C7-93C4DA70049C}"/>
              </a:ext>
            </a:extLst>
          </p:cNvPr>
          <p:cNvSpPr/>
          <p:nvPr/>
        </p:nvSpPr>
        <p:spPr>
          <a:xfrm>
            <a:off x="10455707" y="5403272"/>
            <a:ext cx="1223675" cy="90054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8252A88-866C-B74F-B128-E1EDBB03511D}"/>
              </a:ext>
            </a:extLst>
          </p:cNvPr>
          <p:cNvSpPr/>
          <p:nvPr/>
        </p:nvSpPr>
        <p:spPr>
          <a:xfrm>
            <a:off x="7606145" y="4592133"/>
            <a:ext cx="2660073" cy="811139"/>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7141F8F-B739-084C-AEDB-2AFD18D17D92}"/>
              </a:ext>
            </a:extLst>
          </p:cNvPr>
          <p:cNvSpPr/>
          <p:nvPr/>
        </p:nvSpPr>
        <p:spPr>
          <a:xfrm>
            <a:off x="6400799" y="649505"/>
            <a:ext cx="1823460" cy="117763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763196D-0446-9140-9CEB-B9057F1F8FE9}"/>
              </a:ext>
            </a:extLst>
          </p:cNvPr>
          <p:cNvSpPr/>
          <p:nvPr/>
        </p:nvSpPr>
        <p:spPr>
          <a:xfrm>
            <a:off x="7280563" y="1687080"/>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07113F8-C536-CF4B-854E-7B10810B483C}"/>
              </a:ext>
            </a:extLst>
          </p:cNvPr>
          <p:cNvSpPr/>
          <p:nvPr/>
        </p:nvSpPr>
        <p:spPr>
          <a:xfrm>
            <a:off x="10741962" y="446774"/>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7788042-6DE4-D540-8278-CDF702E421E8}"/>
              </a:ext>
            </a:extLst>
          </p:cNvPr>
          <p:cNvSpPr/>
          <p:nvPr/>
        </p:nvSpPr>
        <p:spPr>
          <a:xfrm>
            <a:off x="9940636" y="5313216"/>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380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DA3687-6BB2-964F-B4A2-7E38C124750A}"/>
              </a:ext>
            </a:extLst>
          </p:cNvPr>
          <p:cNvSpPr>
            <a:spLocks noGrp="1"/>
          </p:cNvSpPr>
          <p:nvPr>
            <p:ph type="body" idx="1"/>
          </p:nvPr>
        </p:nvSpPr>
        <p:spPr>
          <a:xfrm>
            <a:off x="6301870" y="2404630"/>
            <a:ext cx="5157787" cy="1024370"/>
          </a:xfrm>
        </p:spPr>
        <p:txBody>
          <a:bodyPr>
            <a:noAutofit/>
          </a:bodyPr>
          <a:lstStyle/>
          <a:p>
            <a:pPr algn="ctr"/>
            <a:r>
              <a:rPr lang="en-US" sz="3200" dirty="0">
                <a:solidFill>
                  <a:schemeClr val="accent6"/>
                </a:solidFill>
                <a:latin typeface="+mj-lt"/>
              </a:rPr>
              <a:t>How Women Living with HIV are criminalized</a:t>
            </a:r>
          </a:p>
        </p:txBody>
      </p:sp>
      <p:sp>
        <p:nvSpPr>
          <p:cNvPr id="4" name="Content Placeholder 3">
            <a:extLst>
              <a:ext uri="{FF2B5EF4-FFF2-40B4-BE49-F238E27FC236}">
                <a16:creationId xmlns:a16="http://schemas.microsoft.com/office/drawing/2014/main" id="{16BE24D0-8618-984A-99A9-A7F8E390F0D8}"/>
              </a:ext>
            </a:extLst>
          </p:cNvPr>
          <p:cNvSpPr>
            <a:spLocks noGrp="1"/>
          </p:cNvSpPr>
          <p:nvPr>
            <p:ph sz="half" idx="2"/>
          </p:nvPr>
        </p:nvSpPr>
        <p:spPr>
          <a:xfrm>
            <a:off x="6172200" y="3825766"/>
            <a:ext cx="5183188" cy="1668209"/>
          </a:xfrm>
          <a:ln>
            <a:noFill/>
          </a:ln>
        </p:spPr>
        <p:txBody>
          <a:bodyPr>
            <a:normAutofit/>
          </a:bodyPr>
          <a:lstStyle/>
          <a:p>
            <a:r>
              <a:rPr lang="en-US" sz="2400" dirty="0">
                <a:latin typeface="Times New Roman" panose="02020603050405020304" pitchFamily="18" charset="0"/>
                <a:cs typeface="Times New Roman" panose="02020603050405020304" pitchFamily="18" charset="0"/>
              </a:rPr>
              <a:t>Sex </a:t>
            </a:r>
          </a:p>
          <a:p>
            <a:r>
              <a:rPr lang="en-US" sz="2400" dirty="0">
                <a:latin typeface="Times New Roman" panose="02020603050405020304" pitchFamily="18" charset="0"/>
                <a:cs typeface="Times New Roman" panose="02020603050405020304" pitchFamily="18" charset="0"/>
              </a:rPr>
              <a:t>Pregnancy/Vertical Transmission</a:t>
            </a:r>
          </a:p>
          <a:p>
            <a:r>
              <a:rPr lang="en-US" sz="2400" dirty="0">
                <a:latin typeface="Times New Roman" panose="02020603050405020304" pitchFamily="18" charset="0"/>
                <a:cs typeface="Times New Roman" panose="02020603050405020304" pitchFamily="18" charset="0"/>
              </a:rPr>
              <a:t>Breastfeeding</a:t>
            </a:r>
          </a:p>
          <a:p>
            <a:endParaRPr lang="en-US" dirty="0"/>
          </a:p>
        </p:txBody>
      </p:sp>
      <p:sp>
        <p:nvSpPr>
          <p:cNvPr id="5" name="Text Placeholder 4">
            <a:extLst>
              <a:ext uri="{FF2B5EF4-FFF2-40B4-BE49-F238E27FC236}">
                <a16:creationId xmlns:a16="http://schemas.microsoft.com/office/drawing/2014/main" id="{FCC82AC9-67AE-E740-9975-D82D38E221EF}"/>
              </a:ext>
            </a:extLst>
          </p:cNvPr>
          <p:cNvSpPr>
            <a:spLocks noGrp="1"/>
          </p:cNvSpPr>
          <p:nvPr>
            <p:ph type="body" sz="quarter" idx="3"/>
          </p:nvPr>
        </p:nvSpPr>
        <p:spPr>
          <a:xfrm>
            <a:off x="168167" y="277957"/>
            <a:ext cx="6201102" cy="1024370"/>
          </a:xfrm>
        </p:spPr>
        <p:txBody>
          <a:bodyPr>
            <a:noAutofit/>
          </a:bodyPr>
          <a:lstStyle/>
          <a:p>
            <a:pPr algn="ctr"/>
            <a:r>
              <a:rPr lang="ru-RU" sz="3200" dirty="0">
                <a:solidFill>
                  <a:schemeClr val="accent6">
                    <a:lumMod val="75000"/>
                  </a:schemeClr>
                </a:solidFill>
                <a:latin typeface="+mj-lt"/>
              </a:rPr>
              <a:t>Как криминализированы женщины, живущие с ВИЧ</a:t>
            </a:r>
            <a:endParaRPr lang="en-US" sz="3200" dirty="0">
              <a:solidFill>
                <a:schemeClr val="accent6">
                  <a:lumMod val="75000"/>
                </a:schemeClr>
              </a:solidFill>
              <a:latin typeface="+mj-lt"/>
            </a:endParaRPr>
          </a:p>
        </p:txBody>
      </p:sp>
      <p:sp>
        <p:nvSpPr>
          <p:cNvPr id="6" name="Content Placeholder 5">
            <a:extLst>
              <a:ext uri="{FF2B5EF4-FFF2-40B4-BE49-F238E27FC236}">
                <a16:creationId xmlns:a16="http://schemas.microsoft.com/office/drawing/2014/main" id="{7B1B9C08-5B04-2A40-82CA-0BF18BABD56D}"/>
              </a:ext>
            </a:extLst>
          </p:cNvPr>
          <p:cNvSpPr>
            <a:spLocks noGrp="1"/>
          </p:cNvSpPr>
          <p:nvPr>
            <p:ph sz="quarter" idx="4"/>
          </p:nvPr>
        </p:nvSpPr>
        <p:spPr>
          <a:xfrm>
            <a:off x="826798" y="1458406"/>
            <a:ext cx="5183188" cy="2870489"/>
          </a:xfrm>
          <a:ln>
            <a:noFill/>
          </a:ln>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CA" dirty="0"/>
          </a:p>
          <a:p>
            <a:r>
              <a:rPr lang="en-CA" dirty="0">
                <a:latin typeface="Times New Roman" panose="02020603050405020304" pitchFamily="18" charset="0"/>
                <a:cs typeface="Times New Roman" panose="02020603050405020304" pitchFamily="18" charset="0"/>
              </a:rPr>
              <a:t>C</a:t>
            </a:r>
            <a:r>
              <a:rPr lang="ru-RU" dirty="0" err="1">
                <a:latin typeface="Times New Roman" panose="02020603050405020304" pitchFamily="18" charset="0"/>
                <a:cs typeface="Times New Roman" panose="02020603050405020304" pitchFamily="18" charset="0"/>
              </a:rPr>
              <a:t>екс</a:t>
            </a:r>
            <a:r>
              <a:rPr lang="ru-RU" dirty="0">
                <a:latin typeface="Times New Roman" panose="02020603050405020304" pitchFamily="18" charset="0"/>
                <a:cs typeface="Times New Roman" panose="02020603050405020304" pitchFamily="18" charset="0"/>
              </a:rPr>
              <a:t> </a:t>
            </a:r>
            <a:endParaRPr lang="en-CA"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Беременность / вертикальная передача ВИЧ</a:t>
            </a:r>
            <a:endParaRPr lang="en-CA" dirty="0">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Грудное вскармливание</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4812A13C-AB81-1249-9E93-4A1E00F83074}"/>
              </a:ext>
            </a:extLst>
          </p:cNvPr>
          <p:cNvSpPr/>
          <p:nvPr/>
        </p:nvSpPr>
        <p:spPr>
          <a:xfrm>
            <a:off x="826798" y="5043702"/>
            <a:ext cx="1223675" cy="90054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C9DE4C7-F757-FC4A-A65D-B0A7E5CC2F5C}"/>
              </a:ext>
            </a:extLst>
          </p:cNvPr>
          <p:cNvSpPr/>
          <p:nvPr/>
        </p:nvSpPr>
        <p:spPr>
          <a:xfrm>
            <a:off x="1787236" y="4682836"/>
            <a:ext cx="2660073" cy="811139"/>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EC62BED-277B-124B-A62A-2E0556A8B072}"/>
              </a:ext>
            </a:extLst>
          </p:cNvPr>
          <p:cNvSpPr/>
          <p:nvPr/>
        </p:nvSpPr>
        <p:spPr>
          <a:xfrm>
            <a:off x="4197927" y="6026727"/>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904F1A5-C0DE-7346-8848-94015410E473}"/>
              </a:ext>
            </a:extLst>
          </p:cNvPr>
          <p:cNvSpPr/>
          <p:nvPr/>
        </p:nvSpPr>
        <p:spPr>
          <a:xfrm>
            <a:off x="8340436" y="512618"/>
            <a:ext cx="540328" cy="484909"/>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A104DCC-89C3-554A-A49A-26F1BB2F0852}"/>
              </a:ext>
            </a:extLst>
          </p:cNvPr>
          <p:cNvSpPr/>
          <p:nvPr/>
        </p:nvSpPr>
        <p:spPr>
          <a:xfrm>
            <a:off x="9531927" y="526473"/>
            <a:ext cx="1823460" cy="117763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85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7F3677-DD3F-DC4F-B359-7E349F8BBD29}"/>
              </a:ext>
            </a:extLst>
          </p:cNvPr>
          <p:cNvSpPr>
            <a:spLocks noGrp="1"/>
          </p:cNvSpPr>
          <p:nvPr>
            <p:ph type="body" idx="1"/>
          </p:nvPr>
        </p:nvSpPr>
        <p:spPr>
          <a:xfrm>
            <a:off x="6215350" y="1950893"/>
            <a:ext cx="5157787" cy="823912"/>
          </a:xfrm>
        </p:spPr>
        <p:txBody>
          <a:bodyPr>
            <a:noAutofit/>
          </a:bodyPr>
          <a:lstStyle/>
          <a:p>
            <a:pPr algn="ctr"/>
            <a:r>
              <a:rPr lang="en-US" sz="3200" dirty="0">
                <a:solidFill>
                  <a:schemeClr val="accent6"/>
                </a:solidFill>
                <a:latin typeface="+mj-lt"/>
              </a:rPr>
              <a:t>WHO guidelines for women living with HIV </a:t>
            </a:r>
            <a:r>
              <a:rPr lang="ru-RU" sz="3200" dirty="0">
                <a:solidFill>
                  <a:schemeClr val="accent6"/>
                </a:solidFill>
                <a:latin typeface="+mj-lt"/>
              </a:rPr>
              <a:t>(</a:t>
            </a:r>
            <a:r>
              <a:rPr lang="en-US" sz="3200" dirty="0">
                <a:solidFill>
                  <a:schemeClr val="accent6"/>
                </a:solidFill>
                <a:latin typeface="+mj-lt"/>
              </a:rPr>
              <a:t>Rec. B27)</a:t>
            </a:r>
          </a:p>
        </p:txBody>
      </p:sp>
      <p:sp>
        <p:nvSpPr>
          <p:cNvPr id="4" name="Content Placeholder 3">
            <a:extLst>
              <a:ext uri="{FF2B5EF4-FFF2-40B4-BE49-F238E27FC236}">
                <a16:creationId xmlns:a16="http://schemas.microsoft.com/office/drawing/2014/main" id="{0BD2B1C2-2F93-1A4C-8F45-D90DF5E2F828}"/>
              </a:ext>
            </a:extLst>
          </p:cNvPr>
          <p:cNvSpPr>
            <a:spLocks noGrp="1"/>
          </p:cNvSpPr>
          <p:nvPr>
            <p:ph sz="half" idx="2"/>
          </p:nvPr>
        </p:nvSpPr>
        <p:spPr>
          <a:xfrm>
            <a:off x="6215349" y="3121169"/>
            <a:ext cx="5157787" cy="1818693"/>
          </a:xfrm>
          <a:ln>
            <a:noFill/>
          </a:ln>
        </p:spPr>
        <p:txBody>
          <a:bodyPr>
            <a:normAutofit fontScale="92500" lnSpcReduction="20000"/>
          </a:bodyPr>
          <a:lstStyle/>
          <a:p>
            <a:pPr marL="0" indent="0" algn="ctr">
              <a:buNone/>
            </a:pPr>
            <a:r>
              <a:rPr lang="en-CA" dirty="0">
                <a:latin typeface="Times New Roman" panose="02020603050405020304" pitchFamily="18" charset="0"/>
                <a:cs typeface="Times New Roman" panose="02020603050405020304" pitchFamily="18" charset="0"/>
              </a:rPr>
              <a:t>Mothers living with HIV should breastfeed for at least 12 months and may continue breastfeeding for up to 24 months or longer (similar to the general population) while being fully supported for ART adherence </a:t>
            </a:r>
          </a:p>
          <a:p>
            <a:endParaRPr lang="en-CA" dirty="0"/>
          </a:p>
          <a:p>
            <a:endParaRPr lang="en-US" dirty="0"/>
          </a:p>
        </p:txBody>
      </p:sp>
      <p:sp>
        <p:nvSpPr>
          <p:cNvPr id="5" name="Text Placeholder 4">
            <a:extLst>
              <a:ext uri="{FF2B5EF4-FFF2-40B4-BE49-F238E27FC236}">
                <a16:creationId xmlns:a16="http://schemas.microsoft.com/office/drawing/2014/main" id="{2FE7B632-3437-BB41-8F1A-08382DE9888D}"/>
              </a:ext>
            </a:extLst>
          </p:cNvPr>
          <p:cNvSpPr>
            <a:spLocks noGrp="1"/>
          </p:cNvSpPr>
          <p:nvPr>
            <p:ph type="body" sz="quarter" idx="3"/>
          </p:nvPr>
        </p:nvSpPr>
        <p:spPr>
          <a:xfrm>
            <a:off x="827138" y="215178"/>
            <a:ext cx="5183188" cy="1524217"/>
          </a:xfrm>
        </p:spPr>
        <p:txBody>
          <a:bodyPr>
            <a:noAutofit/>
          </a:bodyPr>
          <a:lstStyle/>
          <a:p>
            <a:pPr algn="ctr"/>
            <a:r>
              <a:rPr lang="ru-RU" sz="3200" dirty="0">
                <a:solidFill>
                  <a:schemeClr val="accent6">
                    <a:lumMod val="75000"/>
                  </a:schemeClr>
                </a:solidFill>
                <a:latin typeface="+mj-lt"/>
              </a:rPr>
              <a:t>Рекомендации ВОЗ для женщин, живущих с ВИЧ (Рек. В27)</a:t>
            </a:r>
            <a:endParaRPr lang="en-US" sz="3200" dirty="0">
              <a:solidFill>
                <a:schemeClr val="accent6">
                  <a:lumMod val="75000"/>
                </a:schemeClr>
              </a:solidFill>
              <a:latin typeface="+mj-lt"/>
            </a:endParaRPr>
          </a:p>
        </p:txBody>
      </p:sp>
      <p:sp>
        <p:nvSpPr>
          <p:cNvPr id="6" name="Content Placeholder 5">
            <a:extLst>
              <a:ext uri="{FF2B5EF4-FFF2-40B4-BE49-F238E27FC236}">
                <a16:creationId xmlns:a16="http://schemas.microsoft.com/office/drawing/2014/main" id="{57809AB9-7B07-D845-B9E0-24E3BD3015FD}"/>
              </a:ext>
            </a:extLst>
          </p:cNvPr>
          <p:cNvSpPr>
            <a:spLocks noGrp="1"/>
          </p:cNvSpPr>
          <p:nvPr>
            <p:ph sz="quarter" idx="4"/>
          </p:nvPr>
        </p:nvSpPr>
        <p:spPr>
          <a:xfrm>
            <a:off x="827138" y="1885157"/>
            <a:ext cx="5183188" cy="3684588"/>
          </a:xfrm>
          <a:ln>
            <a:noFill/>
          </a:ln>
        </p:spPr>
        <p:txBody>
          <a:bodyPr>
            <a:normAutofit fontScale="92500" lnSpcReduction="20000"/>
          </a:bodyPr>
          <a:lstStyle/>
          <a:p>
            <a:pPr marL="0" indent="0" algn="ctr">
              <a:buNone/>
            </a:pPr>
            <a:r>
              <a:rPr lang="ru-RU" dirty="0">
                <a:latin typeface="Times New Roman" panose="02020603050405020304" pitchFamily="18" charset="0"/>
                <a:cs typeface="Times New Roman" panose="02020603050405020304" pitchFamily="18" charset="0"/>
              </a:rPr>
              <a:t>Матерям с выявленной ВИЧ-инфекцией рекомендуется кормить ребенка грудью в течение по крайней</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мере</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12 месяцев и продолжать грудное вскармливание в соответствии с рекомендациями для общей популяции, то есть до двух лет и дольше, при этом необходимо оказывать женщинам всю необходимую поддержку</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приверженности к АРТ</a:t>
            </a:r>
            <a:endParaRPr lang="en-CA"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11" name="Rectangle 10">
            <a:extLst>
              <a:ext uri="{FF2B5EF4-FFF2-40B4-BE49-F238E27FC236}">
                <a16:creationId xmlns:a16="http://schemas.microsoft.com/office/drawing/2014/main" id="{9C8EA7B6-7785-6D4A-AB1E-C6A8FFE51F15}"/>
              </a:ext>
            </a:extLst>
          </p:cNvPr>
          <p:cNvSpPr/>
          <p:nvPr/>
        </p:nvSpPr>
        <p:spPr>
          <a:xfrm>
            <a:off x="318654" y="5465186"/>
            <a:ext cx="1823460" cy="117763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E830109-F5B8-A741-8A84-516C1627BF75}"/>
              </a:ext>
            </a:extLst>
          </p:cNvPr>
          <p:cNvSpPr/>
          <p:nvPr/>
        </p:nvSpPr>
        <p:spPr>
          <a:xfrm>
            <a:off x="1816532" y="5299581"/>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1B3DAC-170C-6145-B6B3-D198FE39285D}"/>
              </a:ext>
            </a:extLst>
          </p:cNvPr>
          <p:cNvSpPr/>
          <p:nvPr/>
        </p:nvSpPr>
        <p:spPr>
          <a:xfrm>
            <a:off x="9665997" y="336838"/>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CA2B25-185C-8247-8A59-3E6E33F9AA3E}"/>
              </a:ext>
            </a:extLst>
          </p:cNvPr>
          <p:cNvSpPr/>
          <p:nvPr/>
        </p:nvSpPr>
        <p:spPr>
          <a:xfrm>
            <a:off x="10317161" y="426894"/>
            <a:ext cx="1223675" cy="90054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138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297A0CE-CA82-D445-AFAA-78E77CB633CF}"/>
              </a:ext>
            </a:extLst>
          </p:cNvPr>
          <p:cNvSpPr>
            <a:spLocks noGrp="1"/>
          </p:cNvSpPr>
          <p:nvPr>
            <p:ph type="body" idx="1"/>
          </p:nvPr>
        </p:nvSpPr>
        <p:spPr>
          <a:xfrm>
            <a:off x="6372227" y="1269207"/>
            <a:ext cx="5157787" cy="823912"/>
          </a:xfrm>
        </p:spPr>
        <p:txBody>
          <a:bodyPr>
            <a:noAutofit/>
          </a:bodyPr>
          <a:lstStyle/>
          <a:p>
            <a:pPr algn="ctr"/>
            <a:r>
              <a:rPr lang="en-US" sz="3200" b="0" dirty="0">
                <a:solidFill>
                  <a:schemeClr val="accent6"/>
                </a:solidFill>
                <a:latin typeface="+mj-lt"/>
              </a:rPr>
              <a:t>Why women living with HIV breastfeed their babies</a:t>
            </a:r>
          </a:p>
        </p:txBody>
      </p:sp>
      <p:sp>
        <p:nvSpPr>
          <p:cNvPr id="4" name="Content Placeholder 3">
            <a:extLst>
              <a:ext uri="{FF2B5EF4-FFF2-40B4-BE49-F238E27FC236}">
                <a16:creationId xmlns:a16="http://schemas.microsoft.com/office/drawing/2014/main" id="{80930045-DFAD-704D-8E97-CCD027E06E27}"/>
              </a:ext>
            </a:extLst>
          </p:cNvPr>
          <p:cNvSpPr>
            <a:spLocks noGrp="1"/>
          </p:cNvSpPr>
          <p:nvPr>
            <p:ph sz="half" idx="2"/>
          </p:nvPr>
        </p:nvSpPr>
        <p:spPr>
          <a:xfrm>
            <a:off x="6372226" y="2093120"/>
            <a:ext cx="5157787" cy="3462554"/>
          </a:xfrm>
          <a:ln>
            <a:noFill/>
          </a:ln>
        </p:spPr>
        <p:txBody>
          <a:bodyPr>
            <a:normAutofit fontScale="70000" lnSpcReduction="20000"/>
          </a:bodyPr>
          <a:lstStyle/>
          <a:p>
            <a:endParaRPr lang="en-US" dirty="0"/>
          </a:p>
          <a:p>
            <a:r>
              <a:rPr lang="en-US" dirty="0">
                <a:latin typeface="Times New Roman" panose="02020603050405020304" pitchFamily="18" charset="0"/>
                <a:cs typeface="Times New Roman" panose="02020603050405020304" pitchFamily="18" charset="0"/>
              </a:rPr>
              <a:t>Culturally appropriate</a:t>
            </a:r>
          </a:p>
          <a:p>
            <a:r>
              <a:rPr lang="en-US" dirty="0">
                <a:latin typeface="Times New Roman" panose="02020603050405020304" pitchFamily="18" charset="0"/>
                <a:cs typeface="Times New Roman" panose="02020603050405020304" pitchFamily="18" charset="0"/>
              </a:rPr>
              <a:t>Fear of disclosure</a:t>
            </a:r>
          </a:p>
          <a:p>
            <a:r>
              <a:rPr lang="en-US" dirty="0">
                <a:latin typeface="Times New Roman" panose="02020603050405020304" pitchFamily="18" charset="0"/>
                <a:cs typeface="Times New Roman" panose="02020603050405020304" pitchFamily="18" charset="0"/>
              </a:rPr>
              <a:t>No formula support programs/expensive</a:t>
            </a:r>
          </a:p>
          <a:p>
            <a:r>
              <a:rPr lang="en-US" dirty="0">
                <a:latin typeface="Times New Roman" panose="02020603050405020304" pitchFamily="18" charset="0"/>
                <a:cs typeface="Times New Roman" panose="02020603050405020304" pitchFamily="18" charset="0"/>
              </a:rPr>
              <a:t>Do not have access to clean drinking water</a:t>
            </a:r>
          </a:p>
          <a:p>
            <a:r>
              <a:rPr lang="en-US" dirty="0">
                <a:latin typeface="Times New Roman" panose="02020603050405020304" pitchFamily="18" charset="0"/>
                <a:cs typeface="Times New Roman" panose="02020603050405020304" pitchFamily="18" charset="0"/>
              </a:rPr>
              <a:t>Emergency situation, natural disaster, conflict</a:t>
            </a:r>
          </a:p>
          <a:p>
            <a:r>
              <a:rPr lang="en-US" dirty="0">
                <a:latin typeface="Times New Roman" panose="02020603050405020304" pitchFamily="18" charset="0"/>
                <a:cs typeface="Times New Roman" panose="02020603050405020304" pitchFamily="18" charset="0"/>
              </a:rPr>
              <a:t>They believe it deepens the connection</a:t>
            </a:r>
          </a:p>
          <a:p>
            <a:r>
              <a:rPr lang="en-US" dirty="0">
                <a:latin typeface="Times New Roman" panose="02020603050405020304" pitchFamily="18" charset="0"/>
                <a:cs typeface="Times New Roman" panose="02020603050405020304" pitchFamily="18" charset="0"/>
              </a:rPr>
              <a:t>They believe it is healthier for their baby</a:t>
            </a:r>
          </a:p>
          <a:p>
            <a:r>
              <a:rPr lang="en-US" dirty="0">
                <a:latin typeface="Times New Roman" panose="02020603050405020304" pitchFamily="18" charset="0"/>
                <a:cs typeface="Times New Roman" panose="02020603050405020304" pitchFamily="18" charset="0"/>
              </a:rPr>
              <a:t>They believe it is best overall for themselves and their families</a:t>
            </a:r>
          </a:p>
          <a:p>
            <a:endParaRPr lang="en-US" dirty="0"/>
          </a:p>
          <a:p>
            <a:endParaRPr lang="en-US" dirty="0"/>
          </a:p>
        </p:txBody>
      </p:sp>
      <p:sp>
        <p:nvSpPr>
          <p:cNvPr id="5" name="Text Placeholder 4">
            <a:extLst>
              <a:ext uri="{FF2B5EF4-FFF2-40B4-BE49-F238E27FC236}">
                <a16:creationId xmlns:a16="http://schemas.microsoft.com/office/drawing/2014/main" id="{6F78D431-82A7-F645-AA66-F74DBBE2B387}"/>
              </a:ext>
            </a:extLst>
          </p:cNvPr>
          <p:cNvSpPr>
            <a:spLocks noGrp="1"/>
          </p:cNvSpPr>
          <p:nvPr>
            <p:ph type="body" sz="quarter" idx="3"/>
          </p:nvPr>
        </p:nvSpPr>
        <p:spPr>
          <a:xfrm>
            <a:off x="814386" y="725200"/>
            <a:ext cx="5183188" cy="823912"/>
          </a:xfrm>
        </p:spPr>
        <p:txBody>
          <a:bodyPr>
            <a:noAutofit/>
          </a:bodyPr>
          <a:lstStyle/>
          <a:p>
            <a:pPr algn="ctr"/>
            <a:r>
              <a:rPr lang="ru-RU" sz="3200" dirty="0">
                <a:solidFill>
                  <a:schemeClr val="accent6">
                    <a:lumMod val="75000"/>
                  </a:schemeClr>
                </a:solidFill>
                <a:latin typeface="+mj-lt"/>
              </a:rPr>
              <a:t>Почему женщины, живущие с ВИЧ, кормят своих детей грудью</a:t>
            </a:r>
            <a:endParaRPr lang="en-US" sz="3200" dirty="0">
              <a:solidFill>
                <a:schemeClr val="accent6">
                  <a:lumMod val="75000"/>
                </a:schemeClr>
              </a:solidFill>
              <a:latin typeface="+mj-lt"/>
            </a:endParaRPr>
          </a:p>
        </p:txBody>
      </p:sp>
      <p:sp>
        <p:nvSpPr>
          <p:cNvPr id="6" name="Content Placeholder 5">
            <a:extLst>
              <a:ext uri="{FF2B5EF4-FFF2-40B4-BE49-F238E27FC236}">
                <a16:creationId xmlns:a16="http://schemas.microsoft.com/office/drawing/2014/main" id="{7BED3452-2EBE-3446-AD96-0857FDCAFDC1}"/>
              </a:ext>
            </a:extLst>
          </p:cNvPr>
          <p:cNvSpPr>
            <a:spLocks noGrp="1"/>
          </p:cNvSpPr>
          <p:nvPr>
            <p:ph sz="quarter" idx="4"/>
          </p:nvPr>
        </p:nvSpPr>
        <p:spPr>
          <a:xfrm>
            <a:off x="814386" y="1549112"/>
            <a:ext cx="5183188" cy="5045652"/>
          </a:xfrm>
          <a:ln>
            <a:noFill/>
          </a:ln>
        </p:spPr>
        <p:txBody>
          <a:bodyPr>
            <a:noAutofit/>
          </a:bodyPr>
          <a:lstStyle/>
          <a:p>
            <a:r>
              <a:rPr lang="ru-RU" sz="2200" dirty="0">
                <a:latin typeface="Times New Roman" panose="02020603050405020304" pitchFamily="18" charset="0"/>
                <a:cs typeface="Times New Roman" panose="02020603050405020304" pitchFamily="18" charset="0"/>
              </a:rPr>
              <a:t>Культурно приемлемый фактор</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Страх раскрытия ВИЧ-статуса</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Нет программ поддержки ЗГМ/дорого покупать ЗГМ</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Не имеют доступа к чистой питьевой воде </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Чрезвычайная ситуация, стихийное бедствие, конфликт </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Они считают, что это усиливает связь </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Они считают, что это полезнее для их ребенка</a:t>
            </a:r>
            <a:endParaRPr lang="en-CA"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Они считают, что это лучше решение для них и их семей</a:t>
            </a:r>
            <a:endParaRPr lang="en-US" sz="22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A8661C8-5DF0-744F-A0A9-F15DC49D4B49}"/>
              </a:ext>
            </a:extLst>
          </p:cNvPr>
          <p:cNvSpPr/>
          <p:nvPr/>
        </p:nvSpPr>
        <p:spPr>
          <a:xfrm>
            <a:off x="7467600" y="5783625"/>
            <a:ext cx="2660073" cy="811139"/>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F9F5B1D-2038-744F-9923-2AD5FE10838A}"/>
              </a:ext>
            </a:extLst>
          </p:cNvPr>
          <p:cNvSpPr/>
          <p:nvPr/>
        </p:nvSpPr>
        <p:spPr>
          <a:xfrm>
            <a:off x="9802091" y="6254679"/>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6CDDFED-B7AE-E447-9266-1C4270E85D6F}"/>
              </a:ext>
            </a:extLst>
          </p:cNvPr>
          <p:cNvSpPr/>
          <p:nvPr/>
        </p:nvSpPr>
        <p:spPr>
          <a:xfrm>
            <a:off x="6954981" y="300038"/>
            <a:ext cx="651164" cy="540328"/>
          </a:xfrm>
          <a:prstGeom prst="rect">
            <a:avLst/>
          </a:prstGeom>
          <a:solidFill>
            <a:srgbClr val="F1EF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674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4ED585-7014-9341-B365-765336E09D91}"/>
              </a:ext>
            </a:extLst>
          </p:cNvPr>
          <p:cNvPicPr>
            <a:picLocks noChangeAspect="1"/>
          </p:cNvPicPr>
          <p:nvPr/>
        </p:nvPicPr>
        <p:blipFill rotWithShape="1">
          <a:blip r:embed="rId2"/>
          <a:srcRect b="9697"/>
          <a:stretch/>
        </p:blipFill>
        <p:spPr>
          <a:xfrm>
            <a:off x="545524" y="318655"/>
            <a:ext cx="5143500" cy="6192982"/>
          </a:xfrm>
          <a:prstGeom prst="rect">
            <a:avLst/>
          </a:prstGeom>
        </p:spPr>
      </p:pic>
      <p:sp>
        <p:nvSpPr>
          <p:cNvPr id="4" name="TextBox 3">
            <a:extLst>
              <a:ext uri="{FF2B5EF4-FFF2-40B4-BE49-F238E27FC236}">
                <a16:creationId xmlns:a16="http://schemas.microsoft.com/office/drawing/2014/main" id="{6B7E7462-9961-544A-B88E-AE4CDECA956E}"/>
              </a:ext>
            </a:extLst>
          </p:cNvPr>
          <p:cNvSpPr txBox="1"/>
          <p:nvPr/>
        </p:nvSpPr>
        <p:spPr>
          <a:xfrm>
            <a:off x="5957454" y="2479964"/>
            <a:ext cx="5832764" cy="1631216"/>
          </a:xfrm>
          <a:prstGeom prst="rect">
            <a:avLst/>
          </a:prstGeom>
          <a:noFill/>
        </p:spPr>
        <p:txBody>
          <a:bodyPr wrap="square" rtlCol="0">
            <a:spAutoFit/>
          </a:bodyPr>
          <a:lstStyle/>
          <a:p>
            <a:pPr algn="ctr"/>
            <a:r>
              <a:rPr lang="ru-RU" sz="3200" dirty="0">
                <a:solidFill>
                  <a:schemeClr val="accent6">
                    <a:lumMod val="75000"/>
                  </a:schemeClr>
                </a:solidFill>
                <a:latin typeface="+mj-lt"/>
              </a:rPr>
              <a:t>Моя История</a:t>
            </a:r>
          </a:p>
          <a:p>
            <a:pPr algn="ctr"/>
            <a:r>
              <a:rPr lang="en-CA" sz="3200" dirty="0">
                <a:solidFill>
                  <a:schemeClr val="accent6"/>
                </a:solidFill>
                <a:latin typeface="+mj-lt"/>
              </a:rPr>
              <a:t>My Story</a:t>
            </a:r>
            <a:endParaRPr lang="ru-RU" sz="3200" dirty="0">
              <a:solidFill>
                <a:schemeClr val="accent6"/>
              </a:solidFill>
              <a:latin typeface="+mj-lt"/>
            </a:endParaRPr>
          </a:p>
          <a:p>
            <a:pPr algn="ctr"/>
            <a:endParaRPr lang="ru-RU" dirty="0"/>
          </a:p>
          <a:p>
            <a:pPr algn="ctr"/>
            <a:endParaRPr lang="en-US" dirty="0"/>
          </a:p>
        </p:txBody>
      </p:sp>
    </p:spTree>
    <p:extLst>
      <p:ext uri="{BB962C8B-B14F-4D97-AF65-F5344CB8AC3E}">
        <p14:creationId xmlns:p14="http://schemas.microsoft.com/office/powerpoint/2010/main" val="549152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287</Words>
  <Application>Microsoft Macintosh PowerPoint</Application>
  <PresentationFormat>Широкоэкранный</PresentationFormat>
  <Paragraphs>40</Paragraphs>
  <Slides>5</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Office Theme</vt:lpstr>
      <vt:lpstr>  Грудное вскармливание + ВИЧ + Криминализация  Breastfeeding + HIV + Criminalization</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Breastfeeding + HIV</dc:title>
  <dc:creator>Microsoft Office User</dc:creator>
  <cp:lastModifiedBy>Microsoft Office User</cp:lastModifiedBy>
  <cp:revision>23</cp:revision>
  <dcterms:created xsi:type="dcterms:W3CDTF">2020-07-30T16:46:16Z</dcterms:created>
  <dcterms:modified xsi:type="dcterms:W3CDTF">2020-08-05T11:00:02Z</dcterms:modified>
</cp:coreProperties>
</file>